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55"/>
  </p:notesMasterIdLst>
  <p:handoutMasterIdLst>
    <p:handoutMasterId r:id="rId56"/>
  </p:handoutMasterIdLst>
  <p:sldIdLst>
    <p:sldId id="256" r:id="rId5"/>
    <p:sldId id="356" r:id="rId6"/>
    <p:sldId id="453" r:id="rId7"/>
    <p:sldId id="506" r:id="rId8"/>
    <p:sldId id="507" r:id="rId9"/>
    <p:sldId id="508" r:id="rId10"/>
    <p:sldId id="509" r:id="rId11"/>
    <p:sldId id="510" r:id="rId12"/>
    <p:sldId id="511" r:id="rId13"/>
    <p:sldId id="512" r:id="rId14"/>
    <p:sldId id="513" r:id="rId15"/>
    <p:sldId id="514" r:id="rId16"/>
    <p:sldId id="515" r:id="rId17"/>
    <p:sldId id="440" r:id="rId18"/>
    <p:sldId id="373" r:id="rId19"/>
    <p:sldId id="486" r:id="rId20"/>
    <p:sldId id="479" r:id="rId21"/>
    <p:sldId id="480" r:id="rId22"/>
    <p:sldId id="481" r:id="rId23"/>
    <p:sldId id="483" r:id="rId24"/>
    <p:sldId id="489" r:id="rId25"/>
    <p:sldId id="488" r:id="rId26"/>
    <p:sldId id="502" r:id="rId27"/>
    <p:sldId id="490" r:id="rId28"/>
    <p:sldId id="522" r:id="rId29"/>
    <p:sldId id="477" r:id="rId30"/>
    <p:sldId id="478" r:id="rId31"/>
    <p:sldId id="501" r:id="rId32"/>
    <p:sldId id="491" r:id="rId33"/>
    <p:sldId id="504" r:id="rId34"/>
    <p:sldId id="516" r:id="rId35"/>
    <p:sldId id="458" r:id="rId36"/>
    <p:sldId id="495" r:id="rId37"/>
    <p:sldId id="496" r:id="rId38"/>
    <p:sldId id="503" r:id="rId39"/>
    <p:sldId id="497" r:id="rId40"/>
    <p:sldId id="494" r:id="rId41"/>
    <p:sldId id="493" r:id="rId42"/>
    <p:sldId id="499" r:id="rId43"/>
    <p:sldId id="500" r:id="rId44"/>
    <p:sldId id="498" r:id="rId45"/>
    <p:sldId id="517" r:id="rId46"/>
    <p:sldId id="518" r:id="rId47"/>
    <p:sldId id="468" r:id="rId48"/>
    <p:sldId id="519" r:id="rId49"/>
    <p:sldId id="474" r:id="rId50"/>
    <p:sldId id="520" r:id="rId51"/>
    <p:sldId id="521" r:id="rId52"/>
    <p:sldId id="430" r:id="rId53"/>
    <p:sldId id="505" r:id="rId54"/>
  </p:sldIdLst>
  <p:sldSz cx="12192000" cy="6858000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lly Erny" initials="SE" lastIdx="1" clrIdx="0">
    <p:extLst>
      <p:ext uri="{19B8F6BF-5375-455C-9EA6-DF929625EA0E}">
        <p15:presenceInfo xmlns:p15="http://schemas.microsoft.com/office/powerpoint/2012/main" userId="S-1-5-21-1844237615-1409082233-682003330-114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4631" autoAdjust="0"/>
  </p:normalViewPr>
  <p:slideViewPr>
    <p:cSldViewPr snapToGrid="0">
      <p:cViewPr varScale="1">
        <p:scale>
          <a:sx n="84" d="100"/>
          <a:sy n="84" d="100"/>
        </p:scale>
        <p:origin x="65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2808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commentAuthors" Target="commentAuthors.xml"/><Relationship Id="rId61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438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804763-E436-4A97-8A49-3559BF5850E1}" type="datetimeFigureOut">
              <a:rPr lang="en-US" smtClean="0"/>
              <a:t>4/11/2016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17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438" y="889317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1C6881-203C-4EC0-AABC-11DDA177AF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4568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925C6101-4D59-4B8A-BA39-CA3A14F17D6A}" type="datetimeFigureOut">
              <a:rPr lang="en-US" smtClean="0"/>
              <a:t>4/11/2016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28663" y="1169988"/>
            <a:ext cx="5619750" cy="3160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505980"/>
            <a:ext cx="5661660" cy="3686711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711937CC-02F8-4E5D-AAD5-BC3498BDED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054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1937CC-02F8-4E5D-AAD5-BC3498BDED9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0332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1937CC-02F8-4E5D-AAD5-BC3498BDED97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7106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1937CC-02F8-4E5D-AAD5-BC3498BDED97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4567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1937CC-02F8-4E5D-AAD5-BC3498BDED97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8790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1937CC-02F8-4E5D-AAD5-BC3498BDED97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5539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1937CC-02F8-4E5D-AAD5-BC3498BDED97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8254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1937CC-02F8-4E5D-AAD5-BC3498BDED97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0923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1937CC-02F8-4E5D-AAD5-BC3498BDED97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49031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1937CC-02F8-4E5D-AAD5-BC3498BDED97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87651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1937CC-02F8-4E5D-AAD5-BC3498BDED97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8686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1937CC-02F8-4E5D-AAD5-BC3498BDED97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7184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1937CC-02F8-4E5D-AAD5-BC3498BDED9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60745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1937CC-02F8-4E5D-AAD5-BC3498BDED97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55464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1937CC-02F8-4E5D-AAD5-BC3498BDED97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41607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1937CC-02F8-4E5D-AAD5-BC3498BDED97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98952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1937CC-02F8-4E5D-AAD5-BC3498BDED97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1335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1937CC-02F8-4E5D-AAD5-BC3498BDED97}" type="slidenum">
              <a:rPr lang="en-US" smtClean="0"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45454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1937CC-02F8-4E5D-AAD5-BC3498BDED97}" type="slidenum">
              <a:rPr lang="en-US" smtClean="0"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60041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1937CC-02F8-4E5D-AAD5-BC3498BDED97}" type="slidenum">
              <a:rPr lang="en-US" smtClean="0"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21974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1937CC-02F8-4E5D-AAD5-BC3498BDED97}" type="slidenum">
              <a:rPr lang="en-US" smtClean="0"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16090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1937CC-02F8-4E5D-AAD5-BC3498BDED97}" type="slidenum">
              <a:rPr lang="en-US" smtClean="0"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62776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1937CC-02F8-4E5D-AAD5-BC3498BDED97}" type="slidenum">
              <a:rPr lang="en-US" smtClean="0"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6613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1937CC-02F8-4E5D-AAD5-BC3498BDED9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47200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1937CC-02F8-4E5D-AAD5-BC3498BDED97}" type="slidenum">
              <a:rPr lang="en-US" smtClean="0"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58435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1937CC-02F8-4E5D-AAD5-BC3498BDED97}" type="slidenum">
              <a:rPr lang="en-US" smtClean="0"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38662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1937CC-02F8-4E5D-AAD5-BC3498BDED97}" type="slidenum">
              <a:rPr lang="en-US" smtClean="0"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39434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1937CC-02F8-4E5D-AAD5-BC3498BDED97}" type="slidenum">
              <a:rPr lang="en-US" smtClean="0"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03426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1937CC-02F8-4E5D-AAD5-BC3498BDED97}" type="slidenum">
              <a:rPr lang="en-US" smtClean="0"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16143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1937CC-02F8-4E5D-AAD5-BC3498BDED97}" type="slidenum">
              <a:rPr lang="en-US" smtClean="0"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85669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1937CC-02F8-4E5D-AAD5-BC3498BDED97}" type="slidenum">
              <a:rPr lang="en-US" smtClean="0"/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13602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1937CC-02F8-4E5D-AAD5-BC3498BDED97}" type="slidenum">
              <a:rPr lang="en-US" smtClean="0"/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57434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1937CC-02F8-4E5D-AAD5-BC3498BDED97}" type="slidenum">
              <a:rPr lang="en-US" smtClean="0"/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0055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1937CC-02F8-4E5D-AAD5-BC3498BDED9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581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1937CC-02F8-4E5D-AAD5-BC3498BDED9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6205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1937CC-02F8-4E5D-AAD5-BC3498BDED9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2985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1937CC-02F8-4E5D-AAD5-BC3498BDED97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621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1937CC-02F8-4E5D-AAD5-BC3498BDED97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3260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1937CC-02F8-4E5D-AAD5-BC3498BDED97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803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2737" y="736271"/>
            <a:ext cx="9144000" cy="861766"/>
          </a:xfrm>
        </p:spPr>
        <p:txBody>
          <a:bodyPr anchor="b">
            <a:normAutofit/>
          </a:bodyPr>
          <a:lstStyle>
            <a:lvl1pPr algn="l">
              <a:defRPr sz="4400" b="0" cap="small" spc="50" baseline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2E44F-D7FA-43EE-9545-1D340E57FDB3}" type="datetimeFigureOut">
              <a:rPr lang="en-US" smtClean="0"/>
              <a:t>4/11/2016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0EC4C-F65A-4076-9E12-C4C7677B06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2181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2E44F-D7FA-43EE-9545-1D340E57FDB3}" type="datetimeFigureOut">
              <a:rPr lang="en-US" smtClean="0"/>
              <a:t>4/11/2016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0EC4C-F65A-4076-9E12-C4C7677B06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6633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2E44F-D7FA-43EE-9545-1D340E57FDB3}" type="datetimeFigureOut">
              <a:rPr lang="en-US" smtClean="0"/>
              <a:t>4/11/2016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0EC4C-F65A-4076-9E12-C4C7677B06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3778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2E44F-D7FA-43EE-9545-1D340E57FDB3}" type="datetimeFigureOut">
              <a:rPr lang="en-US" smtClean="0"/>
              <a:t>4/11/2016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0EC4C-F65A-4076-9E12-C4C7677B06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3100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2E44F-D7FA-43EE-9545-1D340E57FDB3}" type="datetimeFigureOut">
              <a:rPr lang="en-US" smtClean="0"/>
              <a:t>4/11/2016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0EC4C-F65A-4076-9E12-C4C7677B06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7109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2E44F-D7FA-43EE-9545-1D340E57FDB3}" type="datetimeFigureOut">
              <a:rPr lang="en-US" smtClean="0"/>
              <a:t>4/11/2016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0EC4C-F65A-4076-9E12-C4C7677B06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9308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2E44F-D7FA-43EE-9545-1D340E57FDB3}" type="datetimeFigureOut">
              <a:rPr lang="en-US" smtClean="0"/>
              <a:t>4/11/2016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0EC4C-F65A-4076-9E12-C4C7677B06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114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2E44F-D7FA-43EE-9545-1D340E57FDB3}" type="datetimeFigureOut">
              <a:rPr lang="en-US" smtClean="0"/>
              <a:t>4/11/2016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0EC4C-F65A-4076-9E12-C4C7677B06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6693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2E44F-D7FA-43EE-9545-1D340E57FDB3}" type="datetimeFigureOut">
              <a:rPr lang="en-US" smtClean="0"/>
              <a:t>4/11/2016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0EC4C-F65A-4076-9E12-C4C7677B06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3309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2E44F-D7FA-43EE-9545-1D340E57FDB3}" type="datetimeFigureOut">
              <a:rPr lang="en-US" smtClean="0"/>
              <a:t>4/11/2016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0EC4C-F65A-4076-9E12-C4C7677B06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3525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2E44F-D7FA-43EE-9545-1D340E57FDB3}" type="datetimeFigureOut">
              <a:rPr lang="en-US" smtClean="0"/>
              <a:t>4/11/2016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0EC4C-F65A-4076-9E12-C4C7677B06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3989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2000">
              <a:schemeClr val="accent5">
                <a:lumMod val="60000"/>
                <a:lumOff val="40000"/>
              </a:schemeClr>
            </a:gs>
            <a:gs pos="0">
              <a:schemeClr val="accent5">
                <a:lumMod val="40000"/>
                <a:lumOff val="60000"/>
              </a:schemeClr>
            </a:gs>
            <a:gs pos="72000">
              <a:schemeClr val="accent5">
                <a:lumMod val="50000"/>
              </a:schemeClr>
            </a:gs>
            <a:gs pos="83000">
              <a:schemeClr val="accent5">
                <a:lumMod val="50000"/>
              </a:schemeClr>
            </a:gs>
            <a:gs pos="100000">
              <a:schemeClr val="accent5">
                <a:lumMod val="5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2E44F-D7FA-43EE-9545-1D340E57FDB3}" type="datetimeFigureOut">
              <a:rPr lang="en-US" smtClean="0"/>
              <a:t>4/11/2016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0EC4C-F65A-4076-9E12-C4C7677B06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072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cap="small" spc="50" baseline="0">
          <a:ln w="0"/>
          <a:solidFill>
            <a:schemeClr val="bg2"/>
          </a:solidFill>
          <a:effectLst>
            <a:innerShdw blurRad="63500" dist="50800" dir="13500000">
              <a:srgbClr val="000000">
                <a:alpha val="50000"/>
              </a:srgbClr>
            </a:innerShdw>
          </a:effectLst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bg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57300" indent="-3429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‒"/>
        <a:defRPr sz="2000" kern="1200">
          <a:solidFill>
            <a:srgbClr val="C000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panose="02070309020205020404" pitchFamily="49" charset="0"/>
        <a:buChar char="o"/>
        <a:defRPr sz="1800" kern="1200">
          <a:solidFill>
            <a:srgbClr val="C000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7FBFFF"/>
              </a:clrFrom>
              <a:clrTo>
                <a:srgbClr val="7FB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6559" y="399645"/>
            <a:ext cx="9458882" cy="621504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07522" y="2817674"/>
            <a:ext cx="1061357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cap="small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National CASA Association and </a:t>
            </a:r>
          </a:p>
          <a:p>
            <a:pPr algn="ctr"/>
            <a:r>
              <a:rPr lang="en-US" sz="3600" b="1" cap="small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State Directors’ Meeting</a:t>
            </a:r>
          </a:p>
          <a:p>
            <a:pPr algn="ctr"/>
            <a:r>
              <a:rPr lang="en-US" sz="3600" b="1" cap="small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April 11, 2016</a:t>
            </a:r>
          </a:p>
        </p:txBody>
      </p:sp>
      <p:pic>
        <p:nvPicPr>
          <p:cNvPr id="11" name="Picture 10" descr="casa_Blue_Red_25.eps"/>
          <p:cNvPicPr>
            <a:picLocks noChangeAspect="1"/>
          </p:cNvPicPr>
          <p:nvPr/>
        </p:nvPicPr>
        <p:blipFill>
          <a:blip r:embed="rId4"/>
          <a:srcRect l="44035"/>
          <a:stretch>
            <a:fillRect/>
          </a:stretch>
        </p:blipFill>
        <p:spPr bwMode="auto">
          <a:xfrm>
            <a:off x="-1" y="4414838"/>
            <a:ext cx="1526589" cy="2443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03028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7479" y="28533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cap="none" dirty="0" smtClean="0"/>
              <a:t>National QIC-Child Representation Study</a:t>
            </a:r>
            <a:endParaRPr lang="en-US" sz="4000" cap="none" dirty="0"/>
          </a:p>
        </p:txBody>
      </p:sp>
      <p:sp>
        <p:nvSpPr>
          <p:cNvPr id="6" name="Rectangle 5"/>
          <p:cNvSpPr/>
          <p:nvPr/>
        </p:nvSpPr>
        <p:spPr>
          <a:xfrm>
            <a:off x="953618" y="1769386"/>
            <a:ext cx="9984957" cy="4243232"/>
          </a:xfrm>
          <a:prstGeom prst="rect">
            <a:avLst/>
          </a:prstGeom>
        </p:spPr>
        <p:txBody>
          <a:bodyPr anchor="t"/>
          <a:lstStyle/>
          <a:p>
            <a:pPr marL="457200" lvl="0" indent="-45720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97479" y="1611354"/>
            <a:ext cx="91735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Courier New" panose="02070309020205020404" pitchFamily="49" charset="0"/>
              <a:buChar char="o"/>
            </a:pP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97479" y="1842186"/>
            <a:ext cx="101410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HHS-Children’s Bureau, University of Michigan Law School, </a:t>
            </a:r>
            <a:b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Chapin Hall (evaluator)</a:t>
            </a:r>
            <a:b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Six-year initiative with projects in Georgia and Washington</a:t>
            </a:r>
            <a:b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Last data set collected in March 2016 - Data is still being compiled and analyzed</a:t>
            </a:r>
            <a:b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 new publications or activity from Don Duquette</a:t>
            </a:r>
            <a:b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Courier New" panose="02070309020205020404" pitchFamily="49" charset="0"/>
              <a:buChar char="o"/>
            </a:pP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2455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89215" y="1720096"/>
            <a:ext cx="1061357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cap="small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HHS Office of Inspector General (OIG) Study</a:t>
            </a:r>
          </a:p>
        </p:txBody>
      </p:sp>
      <p:pic>
        <p:nvPicPr>
          <p:cNvPr id="11" name="Picture 10" descr="casa_Blue_Red_25.eps"/>
          <p:cNvPicPr>
            <a:picLocks noChangeAspect="1"/>
          </p:cNvPicPr>
          <p:nvPr/>
        </p:nvPicPr>
        <p:blipFill>
          <a:blip r:embed="rId3"/>
          <a:srcRect l="44035"/>
          <a:stretch>
            <a:fillRect/>
          </a:stretch>
        </p:blipFill>
        <p:spPr bwMode="auto">
          <a:xfrm>
            <a:off x="0" y="4572000"/>
            <a:ext cx="1428388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789215" y="4330005"/>
            <a:ext cx="10613571" cy="13849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endParaRPr lang="en-US" sz="2800" dirty="0" smtClean="0">
              <a:ln w="0"/>
              <a:solidFill>
                <a:schemeClr val="bg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dirty="0" smtClean="0">
                <a:ln w="0"/>
                <a:solidFill>
                  <a:schemeClr val="bg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Sally Wilson Erny</a:t>
            </a:r>
            <a:br>
              <a:rPr lang="en-US" sz="2800" dirty="0" smtClean="0">
                <a:ln w="0"/>
                <a:solidFill>
                  <a:schemeClr val="bg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 smtClean="0">
                <a:ln w="0"/>
                <a:solidFill>
                  <a:schemeClr val="bg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Chief Program Officer</a:t>
            </a:r>
          </a:p>
        </p:txBody>
      </p:sp>
    </p:spTree>
    <p:extLst>
      <p:ext uri="{BB962C8B-B14F-4D97-AF65-F5344CB8AC3E}">
        <p14:creationId xmlns:p14="http://schemas.microsoft.com/office/powerpoint/2010/main" val="254147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7479" y="28533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cap="none" dirty="0" smtClean="0"/>
              <a:t>HHS OIG Study</a:t>
            </a:r>
            <a:endParaRPr lang="en-US" cap="none" dirty="0"/>
          </a:p>
        </p:txBody>
      </p:sp>
      <p:sp>
        <p:nvSpPr>
          <p:cNvPr id="6" name="Rectangle 5"/>
          <p:cNvSpPr/>
          <p:nvPr/>
        </p:nvSpPr>
        <p:spPr>
          <a:xfrm>
            <a:off x="953618" y="1769386"/>
            <a:ext cx="9984957" cy="4243232"/>
          </a:xfrm>
          <a:prstGeom prst="rect">
            <a:avLst/>
          </a:prstGeom>
        </p:spPr>
        <p:txBody>
          <a:bodyPr anchor="t"/>
          <a:lstStyle/>
          <a:p>
            <a:pPr marL="457200" lvl="0" indent="-45720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97479" y="1611354"/>
            <a:ext cx="91735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Courier New" panose="02070309020205020404" pitchFamily="49" charset="0"/>
              <a:buChar char="o"/>
            </a:pP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97479" y="1842186"/>
            <a:ext cx="1014109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tudy examining states’ implementation of child representation (guardian ad litem) requirements under the Child Abuse Prevention and Treatment Act (CAPTA)</a:t>
            </a:r>
            <a:b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CAPTA requires that every child involved in a judicial proceeding for abuse or neglect shall be appointed a guardian ad litem, who may be an attorney or a court-appointed special advocate, to represent their best interests.</a:t>
            </a:r>
            <a:b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study is currently in design phase and has a target completion date of early 2017. HHS OIG is reaching out to states to gain a better understanding of child representation.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0233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7479" y="28533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cap="none" dirty="0" smtClean="0"/>
              <a:t>HHS OIG Study</a:t>
            </a:r>
            <a:endParaRPr lang="en-US" cap="none" dirty="0"/>
          </a:p>
        </p:txBody>
      </p:sp>
      <p:sp>
        <p:nvSpPr>
          <p:cNvPr id="6" name="Rectangle 5"/>
          <p:cNvSpPr/>
          <p:nvPr/>
        </p:nvSpPr>
        <p:spPr>
          <a:xfrm>
            <a:off x="953618" y="1769386"/>
            <a:ext cx="9984957" cy="4243232"/>
          </a:xfrm>
          <a:prstGeom prst="rect">
            <a:avLst/>
          </a:prstGeom>
        </p:spPr>
        <p:txBody>
          <a:bodyPr anchor="t"/>
          <a:lstStyle/>
          <a:p>
            <a:pPr marL="457200" lvl="0" indent="-45720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97479" y="1611354"/>
            <a:ext cx="91735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Courier New" panose="02070309020205020404" pitchFamily="49" charset="0"/>
              <a:buChar char="o"/>
            </a:pP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97479" y="1842186"/>
            <a:ext cx="1014109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National CASA met with HHS OIG representatives on April 6. 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Follow up with a number of resources to help the OIG develop a better understanding of the effectiveness of the CASA/GAL model.</a:t>
            </a:r>
            <a:b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Additionally, we have shared that greater resources are critical to meeting the CAPTA mandate for child representation.</a:t>
            </a:r>
            <a:b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HHS OIG’s Office is also reaching out individually to state CASA/GAL offices.</a:t>
            </a:r>
            <a:b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Courier New" panose="02070309020205020404" pitchFamily="49" charset="0"/>
              <a:buChar char="o"/>
            </a:pP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Courier New" panose="02070309020205020404" pitchFamily="49" charset="0"/>
              <a:buChar char="o"/>
            </a:pPr>
            <a:endParaRPr lang="en-US" sz="2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6823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89215" y="3044280"/>
            <a:ext cx="106135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cap="small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</a:p>
        </p:txBody>
      </p:sp>
      <p:pic>
        <p:nvPicPr>
          <p:cNvPr id="11" name="Picture 10" descr="casa_Blue_Red_25.eps"/>
          <p:cNvPicPr>
            <a:picLocks noChangeAspect="1"/>
          </p:cNvPicPr>
          <p:nvPr/>
        </p:nvPicPr>
        <p:blipFill>
          <a:blip r:embed="rId3"/>
          <a:srcRect l="44035"/>
          <a:stretch>
            <a:fillRect/>
          </a:stretch>
        </p:blipFill>
        <p:spPr bwMode="auto">
          <a:xfrm>
            <a:off x="0" y="4572000"/>
            <a:ext cx="1428388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9703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89215" y="1720096"/>
            <a:ext cx="106135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cap="small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State Development Initiative</a:t>
            </a:r>
          </a:p>
        </p:txBody>
      </p:sp>
      <p:pic>
        <p:nvPicPr>
          <p:cNvPr id="11" name="Picture 10" descr="casa_Blue_Red_25.eps"/>
          <p:cNvPicPr>
            <a:picLocks noChangeAspect="1"/>
          </p:cNvPicPr>
          <p:nvPr/>
        </p:nvPicPr>
        <p:blipFill>
          <a:blip r:embed="rId3"/>
          <a:srcRect l="44035"/>
          <a:stretch>
            <a:fillRect/>
          </a:stretch>
        </p:blipFill>
        <p:spPr bwMode="auto">
          <a:xfrm>
            <a:off x="0" y="4572000"/>
            <a:ext cx="1428388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789215" y="3110323"/>
            <a:ext cx="1061357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n w="0"/>
                <a:solidFill>
                  <a:schemeClr val="bg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Cindy Bizzell</a:t>
            </a:r>
          </a:p>
          <a:p>
            <a:pPr algn="ctr"/>
            <a:r>
              <a:rPr lang="en-US" sz="2800" dirty="0" smtClean="0">
                <a:ln w="0"/>
                <a:solidFill>
                  <a:schemeClr val="bg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Co-chair, State Steering Committee</a:t>
            </a:r>
          </a:p>
          <a:p>
            <a:pPr algn="ctr"/>
            <a:endParaRPr lang="en-US" sz="2800" dirty="0">
              <a:ln w="0"/>
              <a:solidFill>
                <a:schemeClr val="bg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dirty="0">
                <a:ln w="0"/>
                <a:solidFill>
                  <a:schemeClr val="bg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Susan Grant</a:t>
            </a:r>
          </a:p>
          <a:p>
            <a:pPr algn="ctr"/>
            <a:r>
              <a:rPr lang="en-US" sz="2800" dirty="0">
                <a:ln w="0"/>
                <a:solidFill>
                  <a:schemeClr val="bg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Deputy Chief Training &amp; Organizational Development Officer</a:t>
            </a:r>
          </a:p>
          <a:p>
            <a:pPr algn="ctr"/>
            <a:endParaRPr lang="en-US" sz="2800" dirty="0" smtClean="0">
              <a:ln w="0"/>
              <a:solidFill>
                <a:schemeClr val="bg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dirty="0" smtClean="0">
                <a:ln w="0"/>
                <a:solidFill>
                  <a:schemeClr val="bg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Janet Ward</a:t>
            </a:r>
          </a:p>
          <a:p>
            <a:pPr algn="ctr"/>
            <a:r>
              <a:rPr lang="en-US" sz="2800" dirty="0" smtClean="0">
                <a:ln w="0"/>
                <a:solidFill>
                  <a:schemeClr val="bg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Director of State Support</a:t>
            </a:r>
            <a:endParaRPr lang="en-US" sz="2800" dirty="0">
              <a:ln w="0"/>
              <a:solidFill>
                <a:schemeClr val="bg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dirty="0" smtClean="0">
                <a:ln w="0"/>
                <a:solidFill>
                  <a:schemeClr val="bg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endParaRPr lang="en-US" sz="2800" dirty="0" smtClean="0">
              <a:ln w="0"/>
              <a:solidFill>
                <a:schemeClr val="bg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25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89215" y="1720096"/>
            <a:ext cx="106135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cap="small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State Steering Committee Update</a:t>
            </a:r>
          </a:p>
        </p:txBody>
      </p:sp>
      <p:pic>
        <p:nvPicPr>
          <p:cNvPr id="11" name="Picture 10" descr="casa_Blue_Red_25.eps"/>
          <p:cNvPicPr>
            <a:picLocks noChangeAspect="1"/>
          </p:cNvPicPr>
          <p:nvPr/>
        </p:nvPicPr>
        <p:blipFill>
          <a:blip r:embed="rId3"/>
          <a:srcRect l="44035"/>
          <a:stretch>
            <a:fillRect/>
          </a:stretch>
        </p:blipFill>
        <p:spPr bwMode="auto">
          <a:xfrm>
            <a:off x="0" y="4572000"/>
            <a:ext cx="1428388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789215" y="3110323"/>
            <a:ext cx="1061357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n w="0"/>
                <a:solidFill>
                  <a:schemeClr val="bg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Cindy Bizzell </a:t>
            </a:r>
          </a:p>
          <a:p>
            <a:pPr algn="ctr"/>
            <a:r>
              <a:rPr lang="en-US" sz="2800" dirty="0" smtClean="0">
                <a:ln w="0"/>
                <a:solidFill>
                  <a:schemeClr val="bg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Co-chair, State Steering Committee</a:t>
            </a:r>
          </a:p>
          <a:p>
            <a:pPr algn="ctr"/>
            <a:endParaRPr lang="en-US" sz="2800" dirty="0">
              <a:ln w="0"/>
              <a:solidFill>
                <a:schemeClr val="bg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dirty="0" smtClean="0">
                <a:ln w="0"/>
                <a:solidFill>
                  <a:schemeClr val="bg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endParaRPr lang="en-US" sz="2800" dirty="0" smtClean="0">
              <a:ln w="0"/>
              <a:solidFill>
                <a:schemeClr val="bg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6649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State Steering Committee Membership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State Steering Committee Membership:</a:t>
            </a:r>
          </a:p>
          <a:p>
            <a:endParaRPr lang="en-US" dirty="0" smtClean="0"/>
          </a:p>
          <a:p>
            <a:r>
              <a:rPr lang="en-US" i="1" dirty="0" smtClean="0">
                <a:solidFill>
                  <a:srgbClr val="FF0000"/>
                </a:solidFill>
              </a:rPr>
              <a:t>Outgoing Members: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dirty="0"/>
              <a:t>Beth Dessem, Missouri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dirty="0"/>
              <a:t>Joyce Funda, Montana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dirty="0"/>
              <a:t>Rita Gulden, New Jersey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dirty="0"/>
              <a:t>Cory Pohley, California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dirty="0"/>
              <a:t>Marcia (Marty) Sink, New Hampshire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dirty="0"/>
              <a:t>Sonia Valladares, Florida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94779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State Steering Committee Membership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en-US" sz="2400" i="1" dirty="0" smtClean="0">
                <a:solidFill>
                  <a:srgbClr val="FF0000"/>
                </a:solidFill>
              </a:rPr>
              <a:t>Remaining Members: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 Cindy </a:t>
            </a:r>
            <a:r>
              <a:rPr lang="en-US" sz="2400" dirty="0"/>
              <a:t>Bizzell, North Carolina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400" dirty="0"/>
              <a:t>Blondean Funderburk, South Carolina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400" dirty="0"/>
              <a:t>Duaine Hathaway, Georgia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400" dirty="0"/>
              <a:t>Sheryl Marseilles, Oklahoma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400" dirty="0"/>
              <a:t>Melissa O’Neill, Virginia</a:t>
            </a:r>
          </a:p>
          <a:p>
            <a:endParaRPr lang="en-US" sz="2400" i="1" dirty="0" smtClean="0"/>
          </a:p>
          <a:p>
            <a:r>
              <a:rPr lang="en-US" sz="2000" i="1" dirty="0" smtClean="0">
                <a:solidFill>
                  <a:srgbClr val="FF0000"/>
                </a:solidFill>
              </a:rPr>
              <a:t>Co-chairs: Cindy Bizzell and Melissa O’Neill</a:t>
            </a:r>
            <a:endParaRPr lang="en-US" sz="2000" i="1" dirty="0">
              <a:solidFill>
                <a:srgbClr val="FF0000"/>
              </a:solidFill>
            </a:endParaRPr>
          </a:p>
          <a:p>
            <a:endParaRPr lang="en-US" sz="2400" i="1" dirty="0" smtClean="0"/>
          </a:p>
          <a:p>
            <a:r>
              <a:rPr lang="en-US" sz="2400" i="1" dirty="0" smtClean="0">
                <a:solidFill>
                  <a:srgbClr val="FF0000"/>
                </a:solidFill>
              </a:rPr>
              <a:t>New Members: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400" dirty="0"/>
              <a:t>Maggie Blaedow, Alabama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400" dirty="0"/>
              <a:t>Lynne Farrar, Tennessee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400" dirty="0"/>
              <a:t>Corrie Kielty, Nebraska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400" dirty="0"/>
              <a:t>Nancy Molever, Arizona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400" dirty="0"/>
              <a:t>Vicki Spriggs, Texas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400" dirty="0"/>
              <a:t>Doug Stephens, Ohio</a:t>
            </a:r>
          </a:p>
          <a:p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35756833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State Steering Committee Accomplishments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7446"/>
            <a:ext cx="10515600" cy="4629517"/>
          </a:xfrm>
        </p:spPr>
        <p:txBody>
          <a:bodyPr numCol="1">
            <a:normAutofit lnSpcReduction="10000"/>
          </a:bodyPr>
          <a:lstStyle/>
          <a:p>
            <a:pPr marL="457200" lvl="1" indent="0"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2015 Accomplishments:</a:t>
            </a:r>
          </a:p>
          <a:p>
            <a:pPr marL="457200" lvl="1" indent="0">
              <a:buNone/>
            </a:pPr>
            <a:endParaRPr lang="en-US" sz="2000" dirty="0" smtClean="0">
              <a:solidFill>
                <a:schemeClr val="bg1"/>
              </a:solidFill>
            </a:endParaRPr>
          </a:p>
          <a:p>
            <a:pPr lvl="1"/>
            <a:r>
              <a:rPr lang="en-US" sz="2000" dirty="0" smtClean="0">
                <a:solidFill>
                  <a:schemeClr val="bg1"/>
                </a:solidFill>
              </a:rPr>
              <a:t>Development </a:t>
            </a:r>
            <a:r>
              <a:rPr lang="en-US" sz="2000" dirty="0">
                <a:solidFill>
                  <a:schemeClr val="bg1"/>
                </a:solidFill>
              </a:rPr>
              <a:t>of State Steering Committee and Work Plan</a:t>
            </a:r>
          </a:p>
          <a:p>
            <a:pPr lvl="1"/>
            <a:r>
              <a:rPr lang="en-US" sz="2000" dirty="0">
                <a:solidFill>
                  <a:schemeClr val="bg1"/>
                </a:solidFill>
              </a:rPr>
              <a:t>Engagement of state directors in critical conversations on state organization growth and development</a:t>
            </a:r>
          </a:p>
          <a:p>
            <a:pPr lvl="1"/>
            <a:r>
              <a:rPr lang="en-US" sz="2000" dirty="0">
                <a:solidFill>
                  <a:schemeClr val="bg1"/>
                </a:solidFill>
              </a:rPr>
              <a:t>Input on new grants policy; resulting in award of state growth, development and resource grants</a:t>
            </a:r>
          </a:p>
          <a:p>
            <a:pPr lvl="1"/>
            <a:r>
              <a:rPr lang="en-US" sz="2000" dirty="0">
                <a:solidFill>
                  <a:schemeClr val="bg1"/>
                </a:solidFill>
              </a:rPr>
              <a:t>Capital Hill Visits</a:t>
            </a:r>
          </a:p>
          <a:p>
            <a:pPr lvl="1"/>
            <a:r>
              <a:rPr lang="en-US" sz="2000" dirty="0">
                <a:solidFill>
                  <a:schemeClr val="bg1"/>
                </a:solidFill>
              </a:rPr>
              <a:t>Monthly meetings</a:t>
            </a:r>
          </a:p>
          <a:p>
            <a:pPr lvl="1"/>
            <a:r>
              <a:rPr lang="en-US" sz="2000" dirty="0">
                <a:solidFill>
                  <a:schemeClr val="bg1"/>
                </a:solidFill>
              </a:rPr>
              <a:t>Began dialogue on:</a:t>
            </a:r>
          </a:p>
          <a:p>
            <a:pPr lvl="2"/>
            <a:r>
              <a:rPr lang="en-US" dirty="0">
                <a:solidFill>
                  <a:schemeClr val="bg1"/>
                </a:solidFill>
              </a:rPr>
              <a:t>Highly effective state organizations</a:t>
            </a:r>
          </a:p>
          <a:p>
            <a:pPr lvl="2"/>
            <a:r>
              <a:rPr lang="en-US" dirty="0">
                <a:solidFill>
                  <a:schemeClr val="bg1"/>
                </a:solidFill>
              </a:rPr>
              <a:t>Collaborative fundraising</a:t>
            </a:r>
          </a:p>
          <a:p>
            <a:pPr lvl="2"/>
            <a:r>
              <a:rPr lang="en-US" dirty="0">
                <a:solidFill>
                  <a:schemeClr val="bg1"/>
                </a:solidFill>
              </a:rPr>
              <a:t>Public policy agenda</a:t>
            </a:r>
          </a:p>
          <a:p>
            <a:pPr lvl="2"/>
            <a:r>
              <a:rPr lang="en-US" dirty="0">
                <a:solidFill>
                  <a:schemeClr val="bg1"/>
                </a:solidFill>
              </a:rPr>
              <a:t>Performance measurement</a:t>
            </a:r>
          </a:p>
          <a:p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3300100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Content Placeholder 4"/>
          <p:cNvSpPr txBox="1">
            <a:spLocks noGrp="1"/>
          </p:cNvSpPr>
          <p:nvPr>
            <p:ph idx="1"/>
          </p:nvPr>
        </p:nvSpPr>
        <p:spPr>
          <a:xfrm>
            <a:off x="838200" y="1825625"/>
            <a:ext cx="10515600" cy="1716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5400" b="1" cap="small" spc="50" dirty="0" smtClean="0">
              <a:ln w="0"/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  <a:p>
            <a:pPr algn="ctr"/>
            <a:r>
              <a:rPr lang="en-US" sz="5400" b="1" cap="small" spc="50" dirty="0" smtClean="0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Welcome and Introductions</a:t>
            </a:r>
            <a:endParaRPr lang="en-US" sz="5400" b="1" cap="small" spc="50" dirty="0" smtClean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4194" y="3746392"/>
            <a:ext cx="1061357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dirty="0" smtClean="0">
              <a:ln w="0"/>
              <a:solidFill>
                <a:schemeClr val="bg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dirty="0">
                <a:ln w="0"/>
                <a:solidFill>
                  <a:schemeClr val="bg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Tara Perry</a:t>
            </a:r>
          </a:p>
          <a:p>
            <a:pPr algn="ctr"/>
            <a:r>
              <a:rPr lang="en-US" sz="2800" dirty="0">
                <a:ln w="0"/>
                <a:solidFill>
                  <a:schemeClr val="bg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Chief Executive Officer</a:t>
            </a:r>
          </a:p>
          <a:p>
            <a:pPr algn="ctr"/>
            <a:endParaRPr lang="en-US" sz="2800" dirty="0">
              <a:ln w="0"/>
              <a:solidFill>
                <a:schemeClr val="bg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695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Steering Committee Work Plan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i="1" dirty="0">
                <a:solidFill>
                  <a:schemeClr val="bg1"/>
                </a:solidFill>
              </a:rPr>
              <a:t>Priority Focus Area 1: Establish the Framework for Collaboration and Collaborative </a:t>
            </a:r>
            <a:r>
              <a:rPr lang="en-US" sz="2400" b="1" i="1" dirty="0" smtClean="0">
                <a:solidFill>
                  <a:schemeClr val="bg1"/>
                </a:solidFill>
              </a:rPr>
              <a:t>Impact</a:t>
            </a:r>
          </a:p>
          <a:p>
            <a:endParaRPr lang="en-US" sz="2400" b="1" dirty="0">
              <a:solidFill>
                <a:schemeClr val="bg1"/>
              </a:solidFill>
            </a:endParaRPr>
          </a:p>
          <a:p>
            <a:pPr lvl="1"/>
            <a:r>
              <a:rPr lang="en-US" sz="2200" dirty="0">
                <a:solidFill>
                  <a:schemeClr val="bg1"/>
                </a:solidFill>
              </a:rPr>
              <a:t>Collaborative Fundraising Strategy and Model</a:t>
            </a:r>
          </a:p>
          <a:p>
            <a:pPr lvl="1"/>
            <a:r>
              <a:rPr lang="en-US" sz="2200" dirty="0">
                <a:solidFill>
                  <a:schemeClr val="bg1"/>
                </a:solidFill>
              </a:rPr>
              <a:t>Public Policy Strategy and Agenda</a:t>
            </a:r>
          </a:p>
          <a:p>
            <a:pPr lvl="1"/>
            <a:r>
              <a:rPr lang="en-US" sz="2200" dirty="0">
                <a:solidFill>
                  <a:schemeClr val="bg1"/>
                </a:solidFill>
              </a:rPr>
              <a:t>Recommendations for Grants Policy</a:t>
            </a:r>
          </a:p>
          <a:p>
            <a:pPr lvl="1"/>
            <a:r>
              <a:rPr lang="en-US" sz="2200" dirty="0">
                <a:solidFill>
                  <a:schemeClr val="bg1"/>
                </a:solidFill>
              </a:rPr>
              <a:t>Collaborative Opportunities for State Organizations and National CASA</a:t>
            </a:r>
          </a:p>
          <a:p>
            <a:pPr lvl="1"/>
            <a:r>
              <a:rPr lang="en-US" sz="2200" dirty="0">
                <a:solidFill>
                  <a:schemeClr val="bg1"/>
                </a:solidFill>
              </a:rPr>
              <a:t>State Steering Committee Operation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2555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Steering Committee Work Plan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i="1" dirty="0">
                <a:solidFill>
                  <a:schemeClr val="bg1"/>
                </a:solidFill>
              </a:rPr>
              <a:t>Priority Focus Area 2: Establish the Characteristics of a Highly Effective State Organization </a:t>
            </a:r>
            <a:endParaRPr lang="en-US" sz="2400" b="1" i="1" dirty="0" smtClean="0">
              <a:solidFill>
                <a:schemeClr val="bg1"/>
              </a:solidFill>
            </a:endParaRPr>
          </a:p>
          <a:p>
            <a:endParaRPr lang="en-US" sz="2400" b="1" i="1" dirty="0">
              <a:solidFill>
                <a:schemeClr val="bg1"/>
              </a:solidFill>
            </a:endParaRPr>
          </a:p>
          <a:p>
            <a:pPr lvl="1"/>
            <a:r>
              <a:rPr lang="en-US" sz="2200" dirty="0">
                <a:solidFill>
                  <a:schemeClr val="bg1"/>
                </a:solidFill>
              </a:rPr>
              <a:t>Develop a Logic Model for State Organizations</a:t>
            </a:r>
          </a:p>
          <a:p>
            <a:pPr lvl="1"/>
            <a:r>
              <a:rPr lang="en-US" sz="2200" dirty="0">
                <a:solidFill>
                  <a:schemeClr val="bg1"/>
                </a:solidFill>
              </a:rPr>
              <a:t>Revision of Standards for State Organizations</a:t>
            </a:r>
          </a:p>
          <a:p>
            <a:pPr lvl="1"/>
            <a:r>
              <a:rPr lang="en-US" sz="2200" dirty="0">
                <a:solidFill>
                  <a:schemeClr val="bg1"/>
                </a:solidFill>
              </a:rPr>
              <a:t>Redesign Quality Assurance Process for State Organizations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7185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Steering Committee Work Plan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i="1" dirty="0">
                <a:solidFill>
                  <a:schemeClr val="bg1"/>
                </a:solidFill>
              </a:rPr>
              <a:t>Priority Focus Area 3: Develop a Plan for Growth and Sustainability </a:t>
            </a:r>
            <a:endParaRPr lang="en-US" sz="2400" b="1" i="1" dirty="0" smtClean="0">
              <a:solidFill>
                <a:schemeClr val="bg1"/>
              </a:solidFill>
            </a:endParaRPr>
          </a:p>
          <a:p>
            <a:pPr marL="1028700" lvl="1" indent="-342900"/>
            <a:endParaRPr lang="en-US" sz="1800" b="1" dirty="0">
              <a:solidFill>
                <a:schemeClr val="bg1"/>
              </a:solidFill>
            </a:endParaRPr>
          </a:p>
          <a:p>
            <a:pPr lvl="1"/>
            <a:r>
              <a:rPr lang="en-US" sz="2200" dirty="0" smtClean="0">
                <a:solidFill>
                  <a:schemeClr val="bg1"/>
                </a:solidFill>
              </a:rPr>
              <a:t>Establish Collective Capacity Building Goals</a:t>
            </a:r>
          </a:p>
          <a:p>
            <a:pPr lvl="1"/>
            <a:r>
              <a:rPr lang="en-US" sz="2200" dirty="0" smtClean="0">
                <a:solidFill>
                  <a:schemeClr val="bg1"/>
                </a:solidFill>
              </a:rPr>
              <a:t>Establish </a:t>
            </a:r>
            <a:r>
              <a:rPr lang="en-US" sz="2200" dirty="0">
                <a:solidFill>
                  <a:schemeClr val="bg1"/>
                </a:solidFill>
              </a:rPr>
              <a:t>Alignment and Adoption Around Coordinated Support and Service to Local </a:t>
            </a:r>
            <a:r>
              <a:rPr lang="en-US" sz="2200" dirty="0" smtClean="0">
                <a:solidFill>
                  <a:schemeClr val="bg1"/>
                </a:solidFill>
              </a:rPr>
              <a:t>Programs</a:t>
            </a:r>
          </a:p>
          <a:p>
            <a:pPr lvl="1"/>
            <a:endParaRPr lang="en-US" sz="2200" b="1" dirty="0">
              <a:solidFill>
                <a:schemeClr val="bg1"/>
              </a:solidFill>
            </a:endParaRPr>
          </a:p>
          <a:p>
            <a:r>
              <a:rPr lang="en-US" sz="2400" b="1" i="1" dirty="0">
                <a:solidFill>
                  <a:schemeClr val="bg1"/>
                </a:solidFill>
              </a:rPr>
              <a:t>Priority Focus Area 4: Continue Accountability Measures for National CASA  </a:t>
            </a:r>
            <a:endParaRPr lang="en-US" sz="2400" b="1" i="1" dirty="0" smtClean="0">
              <a:solidFill>
                <a:schemeClr val="bg1"/>
              </a:solidFill>
            </a:endParaRPr>
          </a:p>
          <a:p>
            <a:endParaRPr lang="en-US" sz="2400" b="1" dirty="0">
              <a:solidFill>
                <a:schemeClr val="bg1"/>
              </a:solidFill>
            </a:endParaRPr>
          </a:p>
          <a:p>
            <a:pPr lvl="1"/>
            <a:r>
              <a:rPr lang="en-US" sz="2200" dirty="0">
                <a:solidFill>
                  <a:schemeClr val="bg1"/>
                </a:solidFill>
              </a:rPr>
              <a:t>Services and Support to Member Programs</a:t>
            </a:r>
          </a:p>
          <a:p>
            <a:pPr lvl="1"/>
            <a:endParaRPr lang="en-US" sz="2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45425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89215" y="3044280"/>
            <a:ext cx="106135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cap="small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</a:p>
        </p:txBody>
      </p:sp>
      <p:pic>
        <p:nvPicPr>
          <p:cNvPr id="11" name="Picture 10" descr="casa_Blue_Red_25.eps"/>
          <p:cNvPicPr>
            <a:picLocks noChangeAspect="1"/>
          </p:cNvPicPr>
          <p:nvPr/>
        </p:nvPicPr>
        <p:blipFill>
          <a:blip r:embed="rId3"/>
          <a:srcRect l="44035"/>
          <a:stretch>
            <a:fillRect/>
          </a:stretch>
        </p:blipFill>
        <p:spPr bwMode="auto">
          <a:xfrm>
            <a:off x="0" y="4572000"/>
            <a:ext cx="1428388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47259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89215" y="1720096"/>
            <a:ext cx="106135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cap="small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State Development Initiative</a:t>
            </a:r>
          </a:p>
        </p:txBody>
      </p:sp>
      <p:pic>
        <p:nvPicPr>
          <p:cNvPr id="11" name="Picture 10" descr="casa_Blue_Red_25.eps"/>
          <p:cNvPicPr>
            <a:picLocks noChangeAspect="1"/>
          </p:cNvPicPr>
          <p:nvPr/>
        </p:nvPicPr>
        <p:blipFill>
          <a:blip r:embed="rId3"/>
          <a:srcRect l="44035"/>
          <a:stretch>
            <a:fillRect/>
          </a:stretch>
        </p:blipFill>
        <p:spPr bwMode="auto">
          <a:xfrm>
            <a:off x="0" y="4572000"/>
            <a:ext cx="1428388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789215" y="3110323"/>
            <a:ext cx="1061357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n w="0"/>
                <a:solidFill>
                  <a:schemeClr val="bg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Susan Grant</a:t>
            </a:r>
          </a:p>
          <a:p>
            <a:pPr algn="ctr"/>
            <a:r>
              <a:rPr lang="en-US" sz="2800" dirty="0" smtClean="0">
                <a:ln w="0"/>
                <a:solidFill>
                  <a:schemeClr val="bg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Deputy Chief Training &amp; Organizational Development Officer</a:t>
            </a:r>
          </a:p>
          <a:p>
            <a:pPr algn="ctr"/>
            <a:endParaRPr lang="en-US" sz="2800" dirty="0">
              <a:ln w="0"/>
              <a:solidFill>
                <a:schemeClr val="bg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dirty="0" smtClean="0">
                <a:ln w="0"/>
                <a:solidFill>
                  <a:schemeClr val="bg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endParaRPr lang="en-US" sz="2800" dirty="0" smtClean="0">
              <a:ln w="0"/>
              <a:solidFill>
                <a:schemeClr val="bg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331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7382" y="233930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Update on State Development Initiative:  State Development Grants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7382" y="3152635"/>
            <a:ext cx="4176215" cy="1610436"/>
          </a:xfrm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Development Grantees: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dirty="0"/>
              <a:t>	</a:t>
            </a:r>
            <a:r>
              <a:rPr lang="en-US" dirty="0" smtClean="0"/>
              <a:t>Michigan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dirty="0"/>
              <a:t>	</a:t>
            </a:r>
            <a:r>
              <a:rPr lang="en-US" dirty="0" smtClean="0"/>
              <a:t>WV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45707" y="2006221"/>
            <a:ext cx="5717276" cy="4525584"/>
          </a:xfrm>
          <a:ln w="57150"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 marL="914400" lvl="2" indent="0"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New Development Grantees ($218,000)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Alabama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Kentucky</a:t>
            </a:r>
            <a:r>
              <a:rPr lang="en-US" sz="2800" dirty="0">
                <a:solidFill>
                  <a:schemeClr val="bg1"/>
                </a:solidFill>
              </a:rPr>
              <a:t>			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Mississippi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Montana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New York</a:t>
            </a:r>
            <a:endParaRPr lang="en-US" sz="2800" dirty="0">
              <a:solidFill>
                <a:schemeClr val="bg1"/>
              </a:solidFill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Pennsylvania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Wisconsin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Wyoming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08219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Update on State Development Initiative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89054"/>
            <a:ext cx="10515600" cy="435133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State Development </a:t>
            </a:r>
            <a:r>
              <a:rPr lang="en-US" b="1" dirty="0" smtClean="0">
                <a:solidFill>
                  <a:schemeClr val="bg1"/>
                </a:solidFill>
              </a:rPr>
              <a:t>Grantees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1" dirty="0" smtClean="0">
              <a:solidFill>
                <a:schemeClr val="bg1"/>
              </a:solidFill>
            </a:endParaRPr>
          </a:p>
          <a:p>
            <a:pPr lvl="1"/>
            <a:r>
              <a:rPr lang="en-US" sz="2800" dirty="0" smtClean="0">
                <a:solidFill>
                  <a:schemeClr val="bg1"/>
                </a:solidFill>
              </a:rPr>
              <a:t>Strengthen the infrastructure and capacity of the state organization or develop a state organization</a:t>
            </a:r>
          </a:p>
          <a:p>
            <a:pPr lvl="1"/>
            <a:r>
              <a:rPr lang="en-US" sz="2800" dirty="0" smtClean="0">
                <a:solidFill>
                  <a:schemeClr val="bg1"/>
                </a:solidFill>
              </a:rPr>
              <a:t>Collaborative work plan </a:t>
            </a:r>
            <a:r>
              <a:rPr lang="en-US" sz="2800" dirty="0">
                <a:solidFill>
                  <a:schemeClr val="bg1"/>
                </a:solidFill>
              </a:rPr>
              <a:t>for grant </a:t>
            </a:r>
            <a:r>
              <a:rPr lang="en-US" sz="2800" dirty="0" smtClean="0">
                <a:solidFill>
                  <a:schemeClr val="bg1"/>
                </a:solidFill>
              </a:rPr>
              <a:t>activities with timeline</a:t>
            </a:r>
            <a:endParaRPr lang="en-US" sz="2800" dirty="0">
              <a:solidFill>
                <a:schemeClr val="bg1"/>
              </a:solidFill>
            </a:endParaRPr>
          </a:p>
          <a:p>
            <a:pPr lvl="1"/>
            <a:r>
              <a:rPr lang="en-US" sz="2800" dirty="0" smtClean="0">
                <a:solidFill>
                  <a:schemeClr val="bg1"/>
                </a:solidFill>
              </a:rPr>
              <a:t>Full </a:t>
            </a:r>
            <a:r>
              <a:rPr lang="en-US" sz="2800" dirty="0">
                <a:solidFill>
                  <a:schemeClr val="bg1"/>
                </a:solidFill>
              </a:rPr>
              <a:t>development plan </a:t>
            </a:r>
            <a:endParaRPr lang="en-US" sz="2800" dirty="0" smtClean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2800" b="1" dirty="0">
              <a:solidFill>
                <a:schemeClr val="bg1"/>
              </a:solidFill>
            </a:endParaRPr>
          </a:p>
          <a:p>
            <a:r>
              <a:rPr lang="en-US" b="1" dirty="0">
                <a:solidFill>
                  <a:schemeClr val="bg1"/>
                </a:solidFill>
              </a:rPr>
              <a:t>Remaining Developing States</a:t>
            </a:r>
          </a:p>
          <a:p>
            <a:pPr lvl="1"/>
            <a:r>
              <a:rPr lang="en-US" sz="2800" dirty="0" smtClean="0">
                <a:solidFill>
                  <a:schemeClr val="bg1"/>
                </a:solidFill>
              </a:rPr>
              <a:t>Collaborative development plans with timelines developed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4929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Update on State Development Initiative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48705"/>
            <a:ext cx="10515600" cy="435133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Director of State Development </a:t>
            </a:r>
            <a:r>
              <a:rPr lang="en-US" b="1" dirty="0" smtClean="0">
                <a:solidFill>
                  <a:schemeClr val="bg1"/>
                </a:solidFill>
              </a:rPr>
              <a:t>Position</a:t>
            </a:r>
          </a:p>
          <a:p>
            <a:endParaRPr lang="en-US" b="1" dirty="0">
              <a:solidFill>
                <a:schemeClr val="bg1"/>
              </a:solidFill>
            </a:endParaRPr>
          </a:p>
          <a:p>
            <a:pPr lvl="1"/>
            <a:r>
              <a:rPr lang="en-US" sz="2800" dirty="0">
                <a:solidFill>
                  <a:schemeClr val="bg1"/>
                </a:solidFill>
              </a:rPr>
              <a:t>Second Phone Screenings </a:t>
            </a:r>
            <a:r>
              <a:rPr lang="en-US" sz="2800" dirty="0" smtClean="0">
                <a:solidFill>
                  <a:schemeClr val="bg1"/>
                </a:solidFill>
              </a:rPr>
              <a:t>for week </a:t>
            </a:r>
            <a:r>
              <a:rPr lang="en-US" sz="2800" dirty="0">
                <a:solidFill>
                  <a:schemeClr val="bg1"/>
                </a:solidFill>
              </a:rPr>
              <a:t>of April 11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1990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89215" y="3044280"/>
            <a:ext cx="106135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cap="small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</a:p>
        </p:txBody>
      </p:sp>
      <p:pic>
        <p:nvPicPr>
          <p:cNvPr id="11" name="Picture 10" descr="casa_Blue_Red_25.eps"/>
          <p:cNvPicPr>
            <a:picLocks noChangeAspect="1"/>
          </p:cNvPicPr>
          <p:nvPr/>
        </p:nvPicPr>
        <p:blipFill>
          <a:blip r:embed="rId3"/>
          <a:srcRect l="44035"/>
          <a:stretch>
            <a:fillRect/>
          </a:stretch>
        </p:blipFill>
        <p:spPr bwMode="auto">
          <a:xfrm>
            <a:off x="0" y="4572000"/>
            <a:ext cx="1428388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19192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89215" y="1720096"/>
            <a:ext cx="1061357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cap="small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State Service Plans and </a:t>
            </a:r>
          </a:p>
          <a:p>
            <a:pPr algn="ctr"/>
            <a:r>
              <a:rPr lang="en-US" sz="4000" b="1" cap="small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State Directors’ Activities </a:t>
            </a:r>
          </a:p>
          <a:p>
            <a:pPr algn="ctr"/>
            <a:r>
              <a:rPr lang="en-US" sz="4000" b="1" cap="small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At the Conference</a:t>
            </a:r>
          </a:p>
        </p:txBody>
      </p:sp>
      <p:pic>
        <p:nvPicPr>
          <p:cNvPr id="11" name="Picture 10" descr="casa_Blue_Red_25.eps"/>
          <p:cNvPicPr>
            <a:picLocks noChangeAspect="1"/>
          </p:cNvPicPr>
          <p:nvPr/>
        </p:nvPicPr>
        <p:blipFill>
          <a:blip r:embed="rId3"/>
          <a:srcRect l="44035"/>
          <a:stretch>
            <a:fillRect/>
          </a:stretch>
        </p:blipFill>
        <p:spPr bwMode="auto">
          <a:xfrm>
            <a:off x="0" y="4572000"/>
            <a:ext cx="1428388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789215" y="3110323"/>
            <a:ext cx="1061357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dirty="0" smtClean="0">
              <a:ln w="0"/>
              <a:solidFill>
                <a:schemeClr val="bg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dirty="0" smtClean="0">
              <a:ln w="0"/>
              <a:solidFill>
                <a:schemeClr val="bg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dirty="0" smtClean="0">
                <a:ln w="0"/>
                <a:solidFill>
                  <a:schemeClr val="bg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Janet Ward</a:t>
            </a:r>
          </a:p>
          <a:p>
            <a:pPr algn="ctr"/>
            <a:r>
              <a:rPr lang="en-US" sz="2800" dirty="0" smtClean="0">
                <a:ln w="0"/>
                <a:solidFill>
                  <a:schemeClr val="bg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Director of State Support </a:t>
            </a:r>
          </a:p>
          <a:p>
            <a:pPr algn="ctr"/>
            <a:endParaRPr lang="en-US" sz="2800" dirty="0">
              <a:ln w="0"/>
              <a:solidFill>
                <a:schemeClr val="bg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dirty="0" smtClean="0">
                <a:ln w="0"/>
                <a:solidFill>
                  <a:schemeClr val="bg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endParaRPr lang="en-US" sz="2800" dirty="0" smtClean="0">
              <a:ln w="0"/>
              <a:solidFill>
                <a:schemeClr val="bg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457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89215" y="1720096"/>
            <a:ext cx="1061357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cap="small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Federal Funding &amp; Policy Updates</a:t>
            </a:r>
          </a:p>
        </p:txBody>
      </p:sp>
      <p:pic>
        <p:nvPicPr>
          <p:cNvPr id="11" name="Picture 10" descr="casa_Blue_Red_25.eps"/>
          <p:cNvPicPr>
            <a:picLocks noChangeAspect="1"/>
          </p:cNvPicPr>
          <p:nvPr/>
        </p:nvPicPr>
        <p:blipFill>
          <a:blip r:embed="rId3"/>
          <a:srcRect l="44035"/>
          <a:stretch>
            <a:fillRect/>
          </a:stretch>
        </p:blipFill>
        <p:spPr bwMode="auto">
          <a:xfrm>
            <a:off x="0" y="4572000"/>
            <a:ext cx="1428388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789215" y="3743369"/>
            <a:ext cx="10613571" cy="267765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endParaRPr lang="en-US" sz="2800" dirty="0" smtClean="0">
              <a:ln w="0"/>
              <a:solidFill>
                <a:schemeClr val="bg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dirty="0" smtClean="0">
                <a:ln w="0"/>
                <a:solidFill>
                  <a:schemeClr val="bg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Mercedes Scopetta</a:t>
            </a:r>
          </a:p>
          <a:p>
            <a:pPr algn="ctr"/>
            <a:r>
              <a:rPr lang="en-US" sz="2800" dirty="0" smtClean="0">
                <a:ln w="0"/>
                <a:solidFill>
                  <a:schemeClr val="bg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Deputy Chief Legal &amp; Advocacy Officer</a:t>
            </a:r>
          </a:p>
          <a:p>
            <a:pPr algn="ctr"/>
            <a:endParaRPr lang="en-US" sz="2800" dirty="0" smtClean="0">
              <a:ln w="0"/>
              <a:solidFill>
                <a:schemeClr val="bg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dirty="0" smtClean="0">
                <a:ln w="0"/>
                <a:solidFill>
                  <a:schemeClr val="bg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Ashley Lantz </a:t>
            </a:r>
          </a:p>
          <a:p>
            <a:pPr algn="ctr"/>
            <a:r>
              <a:rPr lang="en-US" sz="2800" dirty="0" smtClean="0">
                <a:ln w="0"/>
                <a:solidFill>
                  <a:schemeClr val="bg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Director of Federal Funding</a:t>
            </a:r>
            <a:endParaRPr lang="en-US" sz="2800" dirty="0">
              <a:ln w="0"/>
              <a:solidFill>
                <a:schemeClr val="bg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5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State Service Plans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i="1" dirty="0"/>
              <a:t>Development required collaborative effort and input from multiple sources: </a:t>
            </a:r>
            <a:endParaRPr lang="en-US" b="1" i="1" dirty="0" smtClean="0"/>
          </a:p>
          <a:p>
            <a:endParaRPr lang="en-US" b="1" i="1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dirty="0"/>
              <a:t>Needs Assessment - each state organization ranked itself in six categories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dirty="0"/>
              <a:t>Local Program Survey – local programs from each state rated their state organization (and National CASA) in those areas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dirty="0"/>
              <a:t>State Profile Report – both sources combined to produce a report that was shared with/vetted by each state association      </a:t>
            </a:r>
          </a:p>
        </p:txBody>
      </p:sp>
    </p:spTree>
    <p:extLst>
      <p:ext uri="{BB962C8B-B14F-4D97-AF65-F5344CB8AC3E}">
        <p14:creationId xmlns:p14="http://schemas.microsoft.com/office/powerpoint/2010/main" val="33184665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State Service Plans - Update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Next </a:t>
            </a:r>
            <a:r>
              <a:rPr lang="en-US" b="1" i="1" dirty="0" smtClean="0"/>
              <a:t>Steps</a:t>
            </a:r>
          </a:p>
          <a:p>
            <a:endParaRPr lang="en-US" b="1" i="1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dirty="0"/>
              <a:t>Identify clusters of state association needs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dirty="0"/>
              <a:t>Collaboratively prioritize needs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dirty="0"/>
              <a:t>Identify resources: within National CASA, within the state organization network, from outside providers  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dirty="0"/>
              <a:t>Deliver services tailored to the needs of specific state associations or groups of state associations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93721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349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National CASA/GAL Conference:</a:t>
            </a:r>
            <a:br>
              <a:rPr lang="en-US" sz="4000" dirty="0" smtClean="0"/>
            </a:br>
            <a:r>
              <a:rPr lang="en-US" sz="4000" dirty="0" smtClean="0"/>
              <a:t>State Director Workshop Track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51946"/>
            <a:ext cx="10515600" cy="4545651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50784" y="1709059"/>
            <a:ext cx="9571703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 </a:t>
            </a:r>
            <a:r>
              <a:rPr lang="en-US" sz="28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 Track at Conference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Performance Measurement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Increasing Capacity Through Partnership with CNCS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Marketing Outcomes to Increase Your Funding</a:t>
            </a:r>
          </a:p>
          <a:p>
            <a:endParaRPr lang="en-US" sz="28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Three </a:t>
            </a:r>
            <a:r>
              <a:rPr lang="en-US" sz="28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workshop slots yet to fill – ideas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 Organization Staffing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Development of a State Strategic Growth Plan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6020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3496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State Directors’ Meeting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51946"/>
            <a:ext cx="10515600" cy="4545651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	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50784" y="1411662"/>
            <a:ext cx="9571703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Saturday, June 4 – 8:30 a.m. – 4:30 p.m.</a:t>
            </a:r>
          </a:p>
          <a:p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 Feedback</a:t>
            </a:r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400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lvl="0">
              <a:buClr>
                <a:srgbClr val="92D050"/>
              </a:buClr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“Next steps” for NCASA - strategic framework update, how it will be evaluated and by whom, transition plan update, key focus areas for the next 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</a:t>
            </a:r>
          </a:p>
          <a:p>
            <a:pPr lvl="0">
              <a:buClr>
                <a:srgbClr val="92D050"/>
              </a:buClr>
            </a:pP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Clr>
                <a:srgbClr val="92D050"/>
              </a:buClr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Fundraising/marketing/PR for state organizations – building and strengthening identity among various 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stakeholders</a:t>
            </a:r>
          </a:p>
          <a:p>
            <a:pPr lvl="0">
              <a:buClr>
                <a:srgbClr val="92D050"/>
              </a:buClr>
            </a:pP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Clr>
                <a:srgbClr val="92D050"/>
              </a:buClr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Team building – among state organizations and with National 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CASA</a:t>
            </a:r>
          </a:p>
          <a:p>
            <a:pPr lvl="0">
              <a:buClr>
                <a:srgbClr val="92D050"/>
              </a:buClr>
            </a:pP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Clr>
                <a:srgbClr val="92D050"/>
              </a:buClr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Performance measurement/CASA effectiveness 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n-US" sz="2400" b="1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en-US" sz="2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247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3496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State Directors’ Meeting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51946"/>
            <a:ext cx="10515600" cy="4545651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37136" y="1709059"/>
            <a:ext cx="9571703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 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Feedback:</a:t>
            </a:r>
          </a:p>
          <a:p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2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Suggestions for speakers: </a:t>
            </a:r>
          </a:p>
          <a:p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lvl="0">
              <a:buClr>
                <a:srgbClr val="92D050"/>
              </a:buClr>
            </a:pPr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Expert 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securing VOCA funding</a:t>
            </a:r>
          </a:p>
          <a:p>
            <a:pPr lvl="0">
              <a:buClr>
                <a:srgbClr val="92D050"/>
              </a:buClr>
            </a:pP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Clr>
                <a:srgbClr val="92D050"/>
              </a:buClr>
            </a:pP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Expert 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securing Title IV-E funding</a:t>
            </a:r>
          </a:p>
          <a:p>
            <a:pPr lvl="0">
              <a:buClr>
                <a:srgbClr val="92D050"/>
              </a:buClr>
            </a:pP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8639908" y="3681046"/>
            <a:ext cx="3195163" cy="2816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935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89215" y="3044280"/>
            <a:ext cx="106135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cap="small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</a:p>
        </p:txBody>
      </p:sp>
      <p:pic>
        <p:nvPicPr>
          <p:cNvPr id="11" name="Picture 10" descr="casa_Blue_Red_25.eps"/>
          <p:cNvPicPr>
            <a:picLocks noChangeAspect="1"/>
          </p:cNvPicPr>
          <p:nvPr/>
        </p:nvPicPr>
        <p:blipFill>
          <a:blip r:embed="rId3"/>
          <a:srcRect l="44035"/>
          <a:stretch>
            <a:fillRect/>
          </a:stretch>
        </p:blipFill>
        <p:spPr bwMode="auto">
          <a:xfrm>
            <a:off x="0" y="4572000"/>
            <a:ext cx="1428388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4630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89215" y="1720096"/>
            <a:ext cx="106135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cap="small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National CASA Update</a:t>
            </a:r>
          </a:p>
        </p:txBody>
      </p:sp>
      <p:pic>
        <p:nvPicPr>
          <p:cNvPr id="11" name="Picture 10" descr="casa_Blue_Red_25.eps"/>
          <p:cNvPicPr>
            <a:picLocks noChangeAspect="1"/>
          </p:cNvPicPr>
          <p:nvPr/>
        </p:nvPicPr>
        <p:blipFill>
          <a:blip r:embed="rId3"/>
          <a:srcRect l="44035"/>
          <a:stretch>
            <a:fillRect/>
          </a:stretch>
        </p:blipFill>
        <p:spPr bwMode="auto">
          <a:xfrm>
            <a:off x="0" y="4572000"/>
            <a:ext cx="1428388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789215" y="3110323"/>
            <a:ext cx="1061357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n w="0"/>
                <a:solidFill>
                  <a:schemeClr val="bg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Sally Wilson Erny</a:t>
            </a:r>
          </a:p>
          <a:p>
            <a:pPr algn="ctr"/>
            <a:r>
              <a:rPr lang="en-US" sz="2800" dirty="0" smtClean="0">
                <a:ln w="0"/>
                <a:solidFill>
                  <a:schemeClr val="bg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Chief Program Officer</a:t>
            </a:r>
          </a:p>
          <a:p>
            <a:pPr algn="ctr"/>
            <a:endParaRPr lang="en-US" sz="2800" dirty="0">
              <a:ln w="0"/>
              <a:solidFill>
                <a:schemeClr val="bg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dirty="0" smtClean="0">
                <a:ln w="0"/>
                <a:solidFill>
                  <a:schemeClr val="bg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endParaRPr lang="en-US" sz="2800" dirty="0" smtClean="0">
              <a:ln w="0"/>
              <a:solidFill>
                <a:schemeClr val="bg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50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3496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2016 Mentoring Grant Opportunity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51946"/>
            <a:ext cx="10515600" cy="4545651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50784" y="1411662"/>
            <a:ext cx="9571703" cy="58539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$4.5 million award to National CASA, 90 percent pass-through requirement ($4.05 million) in at least 38 states over two years</a:t>
            </a:r>
            <a:b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Project Goals (DOJ solicitation):</a:t>
            </a:r>
          </a:p>
          <a:p>
            <a:pPr marL="1234390" lvl="2" indent="-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Increasing the number of new at-risk and underserved foster 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children 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served by CASA 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advocates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including African American, American Indian, 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Alaska 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Native 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youth, high-risk and underserved youth, and youth in rural communities.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34390" lvl="2" indent="-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Increasing the number of CASA 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advocates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34390" lvl="2" indent="-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Improving educational, health, behavioral, and life skills outcomes for at-risk and underserved foster youth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600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3496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Mentoring Grant Opportunity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51946"/>
            <a:ext cx="10515600" cy="4545651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Anticipated award of 50 subgrants totaling $2.025 million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Two award categories</a:t>
            </a:r>
          </a:p>
          <a:p>
            <a:pPr marL="1143000" lvl="1" indent="-457200"/>
            <a:r>
              <a:rPr lang="en-US" dirty="0" smtClean="0"/>
              <a:t>Youth Advocacy Subgrant</a:t>
            </a:r>
          </a:p>
          <a:p>
            <a:pPr marL="1143000" lvl="1" indent="-457200"/>
            <a:r>
              <a:rPr lang="en-US" dirty="0" smtClean="0"/>
              <a:t>Statewide Awareness and Recruitment Subgrant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Applications due April </a:t>
            </a:r>
            <a:r>
              <a:rPr lang="en-US" dirty="0" smtClean="0"/>
              <a:t>15; awards announced in early June</a:t>
            </a:r>
            <a:endParaRPr lang="en-US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Grant period – July 1, 2016-June 30, 2017 </a:t>
            </a:r>
            <a:r>
              <a:rPr lang="en-US" i="1" dirty="0" smtClean="0"/>
              <a:t>(with second year possible)</a:t>
            </a:r>
            <a:endParaRPr lang="en-US" i="1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50784" y="1411662"/>
            <a:ext cx="957170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5359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3496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Annual Surveys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51946"/>
            <a:ext cx="10515600" cy="4545651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State Organization Survey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en-US" dirty="0" smtClean="0"/>
          </a:p>
          <a:p>
            <a:pPr marL="1143000" lvl="1" indent="-457200">
              <a:buFont typeface="Wingdings" panose="05000000000000000000" pitchFamily="2" charset="2"/>
              <a:buChar char="ü"/>
            </a:pPr>
            <a:r>
              <a:rPr lang="en-US" dirty="0"/>
              <a:t>Released March </a:t>
            </a:r>
            <a:r>
              <a:rPr lang="en-US" dirty="0" smtClean="0"/>
              <a:t>25</a:t>
            </a:r>
            <a:endParaRPr lang="en-US" dirty="0"/>
          </a:p>
          <a:p>
            <a:pPr marL="1143000" lvl="1" indent="-457200">
              <a:buFont typeface="Wingdings" panose="05000000000000000000" pitchFamily="2" charset="2"/>
              <a:buChar char="ü"/>
            </a:pPr>
            <a:r>
              <a:rPr lang="en-US" dirty="0"/>
              <a:t>Key Survey</a:t>
            </a:r>
          </a:p>
          <a:p>
            <a:pPr marL="1143000" lvl="1" indent="-457200">
              <a:buFont typeface="Wingdings" panose="05000000000000000000" pitchFamily="2" charset="2"/>
              <a:buChar char="ü"/>
            </a:pPr>
            <a:r>
              <a:rPr lang="en-US" dirty="0"/>
              <a:t>Due April </a:t>
            </a:r>
            <a:r>
              <a:rPr lang="en-US" dirty="0" smtClean="0"/>
              <a:t>29</a:t>
            </a:r>
          </a:p>
          <a:p>
            <a:pPr marL="1143000" lvl="1" indent="-457200">
              <a:buFont typeface="Wingdings" panose="05000000000000000000" pitchFamily="2" charset="2"/>
              <a:buChar char="ü"/>
            </a:pPr>
            <a:r>
              <a:rPr lang="en-US" dirty="0" smtClean="0"/>
              <a:t>Anticipated Release of State Survey Report</a:t>
            </a:r>
          </a:p>
          <a:p>
            <a:pPr marL="1714500" lvl="2" indent="-457200"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bg1"/>
                </a:solidFill>
              </a:rPr>
              <a:t>June 1</a:t>
            </a:r>
          </a:p>
          <a:p>
            <a:pPr lvl="2" indent="0">
              <a:buNone/>
            </a:pP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Questions or assistance – </a:t>
            </a:r>
            <a:r>
              <a:rPr lang="en-US" dirty="0" smtClean="0">
                <a:solidFill>
                  <a:srgbClr val="FF0000"/>
                </a:solidFill>
              </a:rPr>
              <a:t>survey@casaforchildren.org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50784" y="1411662"/>
            <a:ext cx="957170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62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7479" y="28533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Victims of Crime Act (VOCA) Grants </a:t>
            </a:r>
            <a:endParaRPr lang="en-US" cap="none" dirty="0"/>
          </a:p>
        </p:txBody>
      </p:sp>
      <p:sp>
        <p:nvSpPr>
          <p:cNvPr id="6" name="Rectangle 5"/>
          <p:cNvSpPr/>
          <p:nvPr/>
        </p:nvSpPr>
        <p:spPr>
          <a:xfrm>
            <a:off x="953618" y="1769386"/>
            <a:ext cx="9984957" cy="4243232"/>
          </a:xfrm>
          <a:prstGeom prst="rect">
            <a:avLst/>
          </a:prstGeom>
        </p:spPr>
        <p:txBody>
          <a:bodyPr anchor="t"/>
          <a:lstStyle/>
          <a:p>
            <a:pPr marL="457200" lvl="0" indent="-45720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77672" y="1474418"/>
            <a:ext cx="1130034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Upcoming Training and Technical Assistance Opportunities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lvl="1"/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2400" b="1" i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VOCA Grants and Victims Compensation Requirements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Wednesday, May 11 at 12 Eastern/9 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Pacific</a:t>
            </a:r>
            <a:b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Sheryl Marseilles, Oklahoma CASA </a:t>
            </a:r>
            <a:b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Tina Harman, District Attorneys Council (OK)</a:t>
            </a:r>
          </a:p>
          <a:p>
            <a:pPr lvl="1"/>
            <a:endParaRPr lang="en-US" sz="2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400" b="1" i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National CASA/GAL Conference: VOCA Session</a:t>
            </a:r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Monday, June 6 at 1:30 pm</a:t>
            </a:r>
            <a:b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Steve Derene, National Association of State VOCA Assistance Administrators</a:t>
            </a:r>
            <a:b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Ashley Lantz, National CASA  Association</a:t>
            </a:r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sz="2400" b="1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/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562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3496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Annual Surveys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51946"/>
            <a:ext cx="10515600" cy="4545651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Local Program Survey</a:t>
            </a:r>
            <a:endParaRPr lang="en-US" dirty="0"/>
          </a:p>
          <a:p>
            <a:pPr marL="1143000" lvl="1" indent="-457200">
              <a:buFont typeface="Wingdings" panose="05000000000000000000" pitchFamily="2" charset="2"/>
              <a:buChar char="ü"/>
            </a:pPr>
            <a:r>
              <a:rPr lang="en-US" dirty="0" smtClean="0"/>
              <a:t>Closed March 15</a:t>
            </a:r>
          </a:p>
          <a:p>
            <a:pPr marL="1143000" lvl="1" indent="-457200">
              <a:buFont typeface="Wingdings" panose="05000000000000000000" pitchFamily="2" charset="2"/>
              <a:buChar char="ü"/>
            </a:pPr>
            <a:r>
              <a:rPr lang="en-US" dirty="0" smtClean="0"/>
              <a:t>Key Survey</a:t>
            </a:r>
          </a:p>
          <a:p>
            <a:pPr marL="1143000" lvl="1" indent="-457200">
              <a:buFont typeface="Wingdings" panose="05000000000000000000" pitchFamily="2" charset="2"/>
              <a:buChar char="ü"/>
            </a:pPr>
            <a:r>
              <a:rPr lang="en-US" dirty="0" smtClean="0"/>
              <a:t>Local Program Data Made Available to States</a:t>
            </a:r>
          </a:p>
          <a:p>
            <a:pPr marL="1143000" lvl="1" indent="-457200">
              <a:buFont typeface="Wingdings" panose="05000000000000000000" pitchFamily="2" charset="2"/>
              <a:buChar char="ü"/>
            </a:pPr>
            <a:r>
              <a:rPr lang="en-US" dirty="0" smtClean="0"/>
              <a:t>Anticipated Release of Local Program Survey Report</a:t>
            </a:r>
          </a:p>
          <a:p>
            <a:pPr marL="1714500" lvl="2" indent="-457200"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bg1"/>
                </a:solidFill>
              </a:rPr>
              <a:t>June 1</a:t>
            </a:r>
          </a:p>
          <a:p>
            <a:pPr marL="1143000" lvl="1" indent="-457200">
              <a:buFont typeface="Wingdings" panose="05000000000000000000" pitchFamily="2" charset="2"/>
              <a:buChar char="ü"/>
            </a:pPr>
            <a:r>
              <a:rPr lang="en-US" dirty="0" smtClean="0"/>
              <a:t>Anticipated Release of State Summary Reports</a:t>
            </a:r>
          </a:p>
          <a:p>
            <a:pPr marL="1714500" lvl="2" indent="-457200"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bg1"/>
                </a:solidFill>
              </a:rPr>
              <a:t>July 1</a:t>
            </a:r>
          </a:p>
          <a:p>
            <a:pPr marL="1143000" lvl="1" indent="-457200">
              <a:buFont typeface="Wingdings" panose="05000000000000000000" pitchFamily="2" charset="2"/>
              <a:buChar char="ü"/>
            </a:pPr>
            <a:endParaRPr lang="en-US" dirty="0"/>
          </a:p>
          <a:p>
            <a:endParaRPr lang="en-US" dirty="0" smtClean="0"/>
          </a:p>
          <a:p>
            <a:r>
              <a:rPr lang="en-US" dirty="0"/>
              <a:t>Questions or assistance – </a:t>
            </a:r>
            <a:r>
              <a:rPr lang="en-US" dirty="0">
                <a:solidFill>
                  <a:srgbClr val="FF0000"/>
                </a:solidFill>
              </a:rPr>
              <a:t>survey@casaforchildren.org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50784" y="1411662"/>
            <a:ext cx="957170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764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3496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Quality Assurance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51946"/>
            <a:ext cx="10515600" cy="4545651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Hallmarks of the Strategic Framework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1143000" lvl="1" indent="-457200">
              <a:buFont typeface="Wingdings" panose="05000000000000000000" pitchFamily="2" charset="2"/>
              <a:buChar char="ü"/>
            </a:pPr>
            <a:r>
              <a:rPr lang="en-US" dirty="0" smtClean="0"/>
              <a:t>High standards</a:t>
            </a:r>
          </a:p>
          <a:p>
            <a:pPr marL="1143000" lvl="1" indent="-457200">
              <a:buFont typeface="Wingdings" panose="05000000000000000000" pitchFamily="2" charset="2"/>
              <a:buChar char="ü"/>
            </a:pPr>
            <a:r>
              <a:rPr lang="en-US" dirty="0" smtClean="0"/>
              <a:t>Quality</a:t>
            </a:r>
          </a:p>
          <a:p>
            <a:pPr marL="1143000" lvl="1" indent="-457200">
              <a:buFont typeface="Wingdings" panose="05000000000000000000" pitchFamily="2" charset="2"/>
              <a:buChar char="ü"/>
            </a:pPr>
            <a:r>
              <a:rPr lang="en-US" dirty="0" smtClean="0"/>
              <a:t>Accountability</a:t>
            </a:r>
          </a:p>
          <a:p>
            <a:pPr marL="1143000" lvl="1" indent="-457200">
              <a:buFont typeface="Wingdings" panose="05000000000000000000" pitchFamily="2" charset="2"/>
              <a:buChar char="ü"/>
            </a:pPr>
            <a:r>
              <a:rPr lang="en-US" dirty="0" smtClean="0"/>
              <a:t>Training</a:t>
            </a:r>
          </a:p>
          <a:p>
            <a:pPr marL="1143000" lvl="1" indent="-457200">
              <a:buFont typeface="Wingdings" panose="05000000000000000000" pitchFamily="2" charset="2"/>
              <a:buChar char="ü"/>
            </a:pPr>
            <a:r>
              <a:rPr lang="en-US" dirty="0" smtClean="0"/>
              <a:t>Service to children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50784" y="1411662"/>
            <a:ext cx="957170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0552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3496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Quality Assurance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51946"/>
            <a:ext cx="10515600" cy="4545651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Develop new QA system</a:t>
            </a:r>
          </a:p>
          <a:p>
            <a:pPr marL="1143000" lvl="1" indent="-457200"/>
            <a:r>
              <a:rPr lang="en-US" dirty="0" smtClean="0"/>
              <a:t>Redesign in 2017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Informed </a:t>
            </a:r>
            <a:r>
              <a:rPr lang="en-US" dirty="0"/>
              <a:t>by:</a:t>
            </a:r>
          </a:p>
          <a:p>
            <a:pPr marL="1143000" lvl="1" indent="-457200">
              <a:buFont typeface="Wingdings" panose="05000000000000000000" pitchFamily="2" charset="2"/>
              <a:buChar char="ü"/>
            </a:pPr>
            <a:r>
              <a:rPr lang="en-US" dirty="0"/>
              <a:t>State </a:t>
            </a:r>
            <a:r>
              <a:rPr lang="en-US" dirty="0" smtClean="0"/>
              <a:t>CASA/GAL organization </a:t>
            </a:r>
            <a:r>
              <a:rPr lang="en-US" dirty="0"/>
              <a:t>systems</a:t>
            </a:r>
          </a:p>
          <a:p>
            <a:pPr marL="1143000" lvl="1" indent="-457200">
              <a:buFont typeface="Wingdings" panose="05000000000000000000" pitchFamily="2" charset="2"/>
              <a:buChar char="ü"/>
            </a:pPr>
            <a:r>
              <a:rPr lang="en-US" dirty="0"/>
              <a:t>Other national </a:t>
            </a:r>
            <a:r>
              <a:rPr lang="en-US" dirty="0" smtClean="0"/>
              <a:t>organizations</a:t>
            </a:r>
            <a:endParaRPr lang="en-US" dirty="0"/>
          </a:p>
          <a:p>
            <a:pPr marL="1143000" lvl="1" indent="-457200">
              <a:buFont typeface="Wingdings" panose="05000000000000000000" pitchFamily="2" charset="2"/>
              <a:buChar char="ü"/>
            </a:pPr>
            <a:r>
              <a:rPr lang="en-US" dirty="0"/>
              <a:t>Accrediting </a:t>
            </a:r>
            <a:r>
              <a:rPr lang="en-US" dirty="0" smtClean="0"/>
              <a:t>organizations</a:t>
            </a: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50784" y="1411662"/>
            <a:ext cx="957170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4461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3496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Quality Assurance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51946"/>
            <a:ext cx="10515600" cy="4545651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To include:</a:t>
            </a:r>
          </a:p>
          <a:p>
            <a:pPr marL="1143000" lvl="1" indent="-457200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bg1"/>
                </a:solidFill>
              </a:rPr>
              <a:t>State Standards</a:t>
            </a:r>
          </a:p>
          <a:p>
            <a:pPr marL="1143000" lvl="1" indent="-457200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bg1"/>
                </a:solidFill>
              </a:rPr>
              <a:t>Local Program Standards</a:t>
            </a:r>
          </a:p>
          <a:p>
            <a:pPr marL="1143000" lvl="1" indent="-457200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bg1"/>
                </a:solidFill>
              </a:rPr>
              <a:t>Training Standards</a:t>
            </a:r>
          </a:p>
          <a:p>
            <a:pPr marL="1714500" lvl="2" indent="-457200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bg1"/>
                </a:solidFill>
              </a:rPr>
              <a:t>Pre-service Training</a:t>
            </a:r>
          </a:p>
          <a:p>
            <a:pPr marL="1714500" lvl="2" indent="-457200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bg1"/>
                </a:solidFill>
              </a:rPr>
              <a:t>Certification of </a:t>
            </a:r>
            <a:r>
              <a:rPr lang="en-US" dirty="0" smtClean="0">
                <a:solidFill>
                  <a:schemeClr val="bg1"/>
                </a:solidFill>
              </a:rPr>
              <a:t>Facilitators</a:t>
            </a:r>
            <a:endParaRPr lang="en-US" dirty="0">
              <a:solidFill>
                <a:schemeClr val="bg1"/>
              </a:solidFill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ea typeface="Calibri" panose="020F0502020204030204" pitchFamily="34" charset="0"/>
              </a:rPr>
              <a:t>Ongoing </a:t>
            </a:r>
            <a:r>
              <a:rPr lang="en-US" dirty="0">
                <a:solidFill>
                  <a:schemeClr val="bg1"/>
                </a:solidFill>
                <a:ea typeface="Calibri" panose="020F0502020204030204" pitchFamily="34" charset="0"/>
              </a:rPr>
              <a:t>network input and feedback has been, and will continue to be, integral to our redesign and reevaluation of the process</a:t>
            </a:r>
            <a:br>
              <a:rPr lang="en-US" dirty="0">
                <a:solidFill>
                  <a:schemeClr val="bg1"/>
                </a:solidFill>
                <a:ea typeface="Calibri" panose="020F0502020204030204" pitchFamily="34" charset="0"/>
              </a:rPr>
            </a:br>
            <a:endParaRPr lang="en-US" dirty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50784" y="1411662"/>
            <a:ext cx="957170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614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297" y="44382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Quality Assurance Process</a:t>
            </a:r>
            <a:endParaRPr lang="en-US" cap="none" dirty="0"/>
          </a:p>
        </p:txBody>
      </p:sp>
      <p:sp>
        <p:nvSpPr>
          <p:cNvPr id="6" name="Rectangle 5"/>
          <p:cNvSpPr/>
          <p:nvPr/>
        </p:nvSpPr>
        <p:spPr>
          <a:xfrm>
            <a:off x="953618" y="1769386"/>
            <a:ext cx="9984957" cy="4243232"/>
          </a:xfrm>
          <a:prstGeom prst="rect">
            <a:avLst/>
          </a:prstGeom>
        </p:spPr>
        <p:txBody>
          <a:bodyPr anchor="t"/>
          <a:lstStyle/>
          <a:p>
            <a:pPr marL="457200" lvl="0" indent="-45720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65004" y="2222943"/>
            <a:ext cx="9173571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Waves 1, 2, and 3 – 514 CASA/GAL Programs have completed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Waves 4 and 5 (including 386 local programs) of the Quality Assurance Self-Assessment process will be rolled out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Reaching out to each state director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Programs that have completed and are in compliance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Programs that have completed and working toward compliance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Programs yet to go through the Self-Assessment and a proposed schedule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Symbol" panose="05050102010706020507" pitchFamily="18" charset="2"/>
              <a:buChar char=""/>
            </a:pPr>
            <a:endParaRPr lang="en-US" sz="2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5053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297" y="44382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Quality Assurance Process</a:t>
            </a:r>
            <a:endParaRPr lang="en-US" cap="none" dirty="0"/>
          </a:p>
        </p:txBody>
      </p:sp>
      <p:sp>
        <p:nvSpPr>
          <p:cNvPr id="6" name="Rectangle 5"/>
          <p:cNvSpPr/>
          <p:nvPr/>
        </p:nvSpPr>
        <p:spPr>
          <a:xfrm>
            <a:off x="953618" y="1769386"/>
            <a:ext cx="9984957" cy="4243232"/>
          </a:xfrm>
          <a:prstGeom prst="rect">
            <a:avLst/>
          </a:prstGeom>
        </p:spPr>
        <p:txBody>
          <a:bodyPr anchor="t"/>
          <a:lstStyle/>
          <a:p>
            <a:pPr marL="457200" lvl="0" indent="-45720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65004" y="2222943"/>
            <a:ext cx="917357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State organizations participated in a QA pilot with Wave 3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Various stages of completion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Survey of participating state organizations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Survey of local programs of participating states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Results evaluated and will inform a future system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5995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National CASA/GAL Conference Update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43247"/>
            <a:ext cx="10515600" cy="4351338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Expect 1,200-1,400 attendees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Confirmed Keynote Speaker:</a:t>
            </a:r>
          </a:p>
          <a:p>
            <a:pPr marL="1143000" lvl="1" indent="-457200"/>
            <a:r>
              <a:rPr lang="en-US" dirty="0" smtClean="0">
                <a:solidFill>
                  <a:schemeClr val="bg1"/>
                </a:solidFill>
              </a:rPr>
              <a:t>John Quiñones</a:t>
            </a:r>
          </a:p>
          <a:p>
            <a:pPr marL="1143000" lvl="1" indent="-457200"/>
            <a:r>
              <a:rPr lang="en-US" dirty="0" smtClean="0">
                <a:solidFill>
                  <a:schemeClr val="bg1"/>
                </a:solidFill>
              </a:rPr>
              <a:t>Two additional keynotes being finalized this week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585" y="4407877"/>
            <a:ext cx="9753600" cy="208670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39968" y="1388825"/>
            <a:ext cx="11113477" cy="6588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June 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4-7 at the Gaylord National in National Harbor, MD</a:t>
            </a:r>
          </a:p>
        </p:txBody>
      </p:sp>
    </p:spTree>
    <p:extLst>
      <p:ext uri="{BB962C8B-B14F-4D97-AF65-F5344CB8AC3E}">
        <p14:creationId xmlns:p14="http://schemas.microsoft.com/office/powerpoint/2010/main" val="20941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297" y="44382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National CASA/GAL Conference Update</a:t>
            </a:r>
            <a:endParaRPr lang="en-US" sz="4000" cap="none" dirty="0"/>
          </a:p>
        </p:txBody>
      </p:sp>
      <p:sp>
        <p:nvSpPr>
          <p:cNvPr id="6" name="Rectangle 5"/>
          <p:cNvSpPr/>
          <p:nvPr/>
        </p:nvSpPr>
        <p:spPr>
          <a:xfrm>
            <a:off x="953618" y="1769386"/>
            <a:ext cx="9984957" cy="4243232"/>
          </a:xfrm>
          <a:prstGeom prst="rect">
            <a:avLst/>
          </a:prstGeom>
        </p:spPr>
        <p:txBody>
          <a:bodyPr anchor="t"/>
          <a:lstStyle/>
          <a:p>
            <a:pPr marL="457200" lvl="0" indent="-45720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53618" y="1769386"/>
            <a:ext cx="9984957" cy="5595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0">
              <a:spcBef>
                <a:spcPct val="20000"/>
              </a:spcBef>
              <a:buNone/>
            </a:pP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Conference Tracks Offering Over 65 Workshops to Meet Diverse Needs For:</a:t>
            </a:r>
          </a:p>
          <a:p>
            <a:pPr marL="925800" lvl="1" indent="-457200">
              <a:lnSpc>
                <a:spcPct val="150000"/>
              </a:lnSpc>
              <a:spcBef>
                <a:spcPct val="20000"/>
              </a:spcBef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 Directors</a:t>
            </a:r>
          </a:p>
          <a:p>
            <a:pPr marL="925800" lvl="1" indent="-457200">
              <a:lnSpc>
                <a:spcPct val="150000"/>
              </a:lnSpc>
              <a:spcBef>
                <a:spcPct val="20000"/>
              </a:spcBef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Volunteer Advocates</a:t>
            </a:r>
          </a:p>
          <a:p>
            <a:pPr marL="925800" lvl="1" indent="-457200">
              <a:lnSpc>
                <a:spcPct val="150000"/>
              </a:lnSpc>
              <a:spcBef>
                <a:spcPct val="20000"/>
              </a:spcBef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Volunteer Coordinators</a:t>
            </a:r>
          </a:p>
          <a:p>
            <a:pPr marL="925800" lvl="1" indent="-457200">
              <a:lnSpc>
                <a:spcPct val="150000"/>
              </a:lnSpc>
              <a:spcBef>
                <a:spcPct val="20000"/>
              </a:spcBef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Rural Program Staff</a:t>
            </a:r>
          </a:p>
          <a:p>
            <a:pPr marL="925800" lvl="1" indent="-457200">
              <a:lnSpc>
                <a:spcPct val="150000"/>
              </a:lnSpc>
              <a:spcBef>
                <a:spcPct val="20000"/>
              </a:spcBef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Urban Program Staff</a:t>
            </a:r>
          </a:p>
          <a:p>
            <a:pPr marL="925800" lvl="1" indent="-457200">
              <a:lnSpc>
                <a:spcPct val="150000"/>
              </a:lnSpc>
              <a:spcBef>
                <a:spcPct val="20000"/>
              </a:spcBef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Suburban Program Staff</a:t>
            </a:r>
          </a:p>
          <a:p>
            <a:pPr marL="925800" lvl="1" indent="-457200">
              <a:lnSpc>
                <a:spcPct val="150000"/>
              </a:lnSpc>
              <a:spcBef>
                <a:spcPct val="20000"/>
              </a:spcBef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 Track for Topics of Interest to Many Participants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3748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297" y="44382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National CASA/GAL Conference Update</a:t>
            </a:r>
            <a:endParaRPr lang="en-US" sz="4000" cap="none" dirty="0"/>
          </a:p>
        </p:txBody>
      </p:sp>
      <p:sp>
        <p:nvSpPr>
          <p:cNvPr id="6" name="Rectangle 5"/>
          <p:cNvSpPr/>
          <p:nvPr/>
        </p:nvSpPr>
        <p:spPr>
          <a:xfrm>
            <a:off x="953618" y="1769386"/>
            <a:ext cx="9984957" cy="4243232"/>
          </a:xfrm>
          <a:prstGeom prst="rect">
            <a:avLst/>
          </a:prstGeom>
        </p:spPr>
        <p:txBody>
          <a:bodyPr anchor="t"/>
          <a:lstStyle/>
          <a:p>
            <a:pPr marL="457200" lvl="0" indent="-45720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53618" y="1769386"/>
            <a:ext cx="998495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50000"/>
              </a:lnSpc>
              <a:spcBef>
                <a:spcPct val="20000"/>
              </a:spcBef>
              <a:buFont typeface="Wingdings" panose="05000000000000000000" pitchFamily="2" charset="2"/>
              <a:buChar char="ü"/>
            </a:pPr>
            <a:r>
              <a:rPr lang="en-US" sz="1600" dirty="0" smtClean="0">
                <a:solidFill>
                  <a:schemeClr val="bg1"/>
                </a:solidFill>
                <a:cs typeface="Arial" pitchFamily="34" charset="0"/>
              </a:rPr>
              <a:t>      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Offer 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Networking Opportunities for Affinity Leadership Groups</a:t>
            </a:r>
          </a:p>
          <a:p>
            <a:pPr lvl="1">
              <a:lnSpc>
                <a:spcPct val="150000"/>
              </a:lnSpc>
              <a:spcBef>
                <a:spcPct val="20000"/>
              </a:spcBef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	Outstanding Service Honored Through Our Awards of Excellence</a:t>
            </a:r>
          </a:p>
          <a:p>
            <a:pPr lvl="1">
              <a:lnSpc>
                <a:spcPct val="150000"/>
              </a:lnSpc>
              <a:spcBef>
                <a:spcPct val="20000"/>
              </a:spcBef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	Network Committees Have an Opportunity to Meet and Guide the Work of 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National CASA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50000"/>
              </a:lnSpc>
              <a:spcBef>
                <a:spcPct val="20000"/>
              </a:spcBef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	State Board Members Will Have an Opportunity to Meet With National CASA 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Board Members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http://www.carlwarren.com/wp-content/uploads/2015/09/Speaker-at-Business-Conferenc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7962" y="4685003"/>
            <a:ext cx="4449266" cy="1828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20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89215" y="3044280"/>
            <a:ext cx="106135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cap="small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</a:p>
        </p:txBody>
      </p:sp>
      <p:pic>
        <p:nvPicPr>
          <p:cNvPr id="11" name="Picture 10" descr="casa_Blue_Red_25.eps"/>
          <p:cNvPicPr>
            <a:picLocks noChangeAspect="1"/>
          </p:cNvPicPr>
          <p:nvPr/>
        </p:nvPicPr>
        <p:blipFill>
          <a:blip r:embed="rId3"/>
          <a:srcRect l="44035"/>
          <a:stretch>
            <a:fillRect/>
          </a:stretch>
        </p:blipFill>
        <p:spPr bwMode="auto">
          <a:xfrm>
            <a:off x="0" y="4572000"/>
            <a:ext cx="1428388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75421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296" y="44382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Hill Strategy and Outreach </a:t>
            </a:r>
            <a:endParaRPr lang="en-US" cap="none" dirty="0"/>
          </a:p>
        </p:txBody>
      </p:sp>
      <p:sp>
        <p:nvSpPr>
          <p:cNvPr id="6" name="Rectangle 5"/>
          <p:cNvSpPr/>
          <p:nvPr/>
        </p:nvSpPr>
        <p:spPr>
          <a:xfrm>
            <a:off x="953618" y="1769386"/>
            <a:ext cx="9984957" cy="4243232"/>
          </a:xfrm>
          <a:prstGeom prst="rect">
            <a:avLst/>
          </a:prstGeom>
        </p:spPr>
        <p:txBody>
          <a:bodyPr anchor="t"/>
          <a:lstStyle/>
          <a:p>
            <a:pPr marL="457200" lvl="0" indent="-45720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39567" y="1610895"/>
            <a:ext cx="917357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257300" lvl="2" indent="-342900">
              <a:buFont typeface="Courier New" panose="02070309020205020404" pitchFamily="49" charset="0"/>
              <a:buChar char="o"/>
            </a:pP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0283" y="1634246"/>
            <a:ext cx="6399190" cy="247373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88296" y="4257047"/>
            <a:ext cx="1039368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Funding - DOJ-CASA, VOCA, Mentoring, Effective Resourcing of the Child Welfare System</a:t>
            </a:r>
            <a:b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Issues Impacting Child Well-Being, Safety, and Outcomes</a:t>
            </a:r>
            <a:b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Thought Leadership and Positioning as a Strong, Bipartisan Stakeholder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1664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89215" y="3044280"/>
            <a:ext cx="106135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5400" b="1" cap="small" spc="50" dirty="0" smtClean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10" descr="casa_Blue_Red_25.eps"/>
          <p:cNvPicPr>
            <a:picLocks noChangeAspect="1"/>
          </p:cNvPicPr>
          <p:nvPr/>
        </p:nvPicPr>
        <p:blipFill>
          <a:blip r:embed="rId3"/>
          <a:srcRect l="44035"/>
          <a:stretch>
            <a:fillRect/>
          </a:stretch>
        </p:blipFill>
        <p:spPr bwMode="auto">
          <a:xfrm>
            <a:off x="0" y="4572000"/>
            <a:ext cx="1428388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Final questions or comments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Next Meeting: </a:t>
            </a:r>
          </a:p>
          <a:p>
            <a:pPr marL="1143000" lvl="1" indent="-457200"/>
            <a:r>
              <a:rPr lang="en-US" dirty="0" smtClean="0"/>
              <a:t>May 9; 11 a.m. pacific/2 p.m. eastern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009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296" y="44382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Hill Strategy and Outreach </a:t>
            </a:r>
            <a:endParaRPr lang="en-US" cap="none" dirty="0"/>
          </a:p>
        </p:txBody>
      </p:sp>
      <p:sp>
        <p:nvSpPr>
          <p:cNvPr id="6" name="Rectangle 5"/>
          <p:cNvSpPr/>
          <p:nvPr/>
        </p:nvSpPr>
        <p:spPr>
          <a:xfrm>
            <a:off x="953618" y="1769386"/>
            <a:ext cx="9984957" cy="4243232"/>
          </a:xfrm>
          <a:prstGeom prst="rect">
            <a:avLst/>
          </a:prstGeom>
        </p:spPr>
        <p:txBody>
          <a:bodyPr anchor="t"/>
          <a:lstStyle/>
          <a:p>
            <a:pPr marL="457200" lvl="0" indent="-45720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39567" y="1610895"/>
            <a:ext cx="917357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257300" lvl="2" indent="-342900">
              <a:buFont typeface="Courier New" panose="02070309020205020404" pitchFamily="49" charset="0"/>
              <a:buChar char="o"/>
            </a:pP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53618" y="1927877"/>
            <a:ext cx="917357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Objectives</a:t>
            </a:r>
            <a:b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Effective Partnerships</a:t>
            </a:r>
            <a:b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Relationship and Champion Cultivation</a:t>
            </a:r>
            <a:b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Network Engagement</a:t>
            </a:r>
            <a:b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Legislative Support</a:t>
            </a:r>
            <a:b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Key Supporters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5850" y="2753540"/>
            <a:ext cx="2752725" cy="165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245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278" y="2423953"/>
            <a:ext cx="3421038" cy="256577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297" y="44382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State Director Hill Visits</a:t>
            </a:r>
            <a:endParaRPr lang="en-US" cap="none" dirty="0"/>
          </a:p>
        </p:txBody>
      </p:sp>
      <p:sp>
        <p:nvSpPr>
          <p:cNvPr id="6" name="Rectangle 5"/>
          <p:cNvSpPr/>
          <p:nvPr/>
        </p:nvSpPr>
        <p:spPr>
          <a:xfrm>
            <a:off x="953618" y="1769386"/>
            <a:ext cx="9984957" cy="4243232"/>
          </a:xfrm>
          <a:prstGeom prst="rect">
            <a:avLst/>
          </a:prstGeom>
        </p:spPr>
        <p:txBody>
          <a:bodyPr anchor="t"/>
          <a:lstStyle/>
          <a:p>
            <a:pPr marL="457200" lvl="0" indent="-45720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62316" y="2409505"/>
            <a:ext cx="917357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Key Appropriator Target States in advance of House </a:t>
            </a:r>
            <a:b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 Senate Commerce, Justice, Science, and </a:t>
            </a:r>
            <a:b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Related Agencies (CJS) Subcommittee Markups:</a:t>
            </a:r>
            <a:b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0" lvl="3" indent="-342900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Alabama</a:t>
            </a:r>
          </a:p>
          <a:p>
            <a:pPr marL="1714500" lvl="3" indent="-342900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New York</a:t>
            </a:r>
          </a:p>
          <a:p>
            <a:pPr marL="1714500" lvl="3" indent="-342900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Texas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402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7479" y="28533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CASA Meets Congress (Tuesday, 6/7)</a:t>
            </a:r>
            <a:endParaRPr lang="en-US" cap="none" dirty="0"/>
          </a:p>
        </p:txBody>
      </p:sp>
      <p:sp>
        <p:nvSpPr>
          <p:cNvPr id="6" name="Rectangle 5"/>
          <p:cNvSpPr/>
          <p:nvPr/>
        </p:nvSpPr>
        <p:spPr>
          <a:xfrm>
            <a:off x="953618" y="1769386"/>
            <a:ext cx="9984957" cy="4243232"/>
          </a:xfrm>
          <a:prstGeom prst="rect">
            <a:avLst/>
          </a:prstGeom>
        </p:spPr>
        <p:txBody>
          <a:bodyPr anchor="t"/>
          <a:lstStyle/>
          <a:p>
            <a:pPr marL="457200" lvl="0" indent="-45720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39567" y="1610895"/>
            <a:ext cx="9173571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Over 200 attendees registered to date</a:t>
            </a:r>
            <a:b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Key Events: 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Partner/Federal Policy Breakfast Reception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Congressional meetings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Congressional Awards Reception </a:t>
            </a:r>
            <a:b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(afternoon, prior to House votes)</a:t>
            </a:r>
            <a:b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Transportation to Hill and from Hill to hotel or airport terminals (DCA)</a:t>
            </a:r>
            <a:b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Hill materials provided</a:t>
            </a:r>
            <a:b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 Prep Sessions during Conference (Sunday + Monday)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296" y="2182842"/>
            <a:ext cx="1885950" cy="2428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662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7479" y="28533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CASA Meets Congress (Tuesday, 6/7)</a:t>
            </a:r>
            <a:endParaRPr lang="en-US" cap="none" dirty="0"/>
          </a:p>
        </p:txBody>
      </p:sp>
      <p:sp>
        <p:nvSpPr>
          <p:cNvPr id="6" name="Rectangle 5"/>
          <p:cNvSpPr/>
          <p:nvPr/>
        </p:nvSpPr>
        <p:spPr>
          <a:xfrm>
            <a:off x="953618" y="1769386"/>
            <a:ext cx="9984957" cy="4243232"/>
          </a:xfrm>
          <a:prstGeom prst="rect">
            <a:avLst/>
          </a:prstGeom>
        </p:spPr>
        <p:txBody>
          <a:bodyPr anchor="t"/>
          <a:lstStyle/>
          <a:p>
            <a:pPr marL="457200" lvl="0" indent="-45720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39568" y="1998176"/>
            <a:ext cx="917357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More detailed FAQ to be posted on the registration web site</a:t>
            </a:r>
            <a:b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State Captains needed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Help coordinate meeting scheduling and on-site visits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Talking points and materials will be provided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Optional State Captains call in May to prepare and answer questions</a:t>
            </a:r>
            <a:b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National CASA staff team on-site during Hill Day – attending meetings and assisting via live Q&amp;A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296" y="2182842"/>
            <a:ext cx="1885950" cy="2428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6969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0c3a8a85-d8b1-4b67-91de-b3805718146f">
      <UserInfo>
        <DisplayName>Paige Beard</DisplayName>
        <AccountId>81</AccountId>
        <AccountType/>
      </UserInfo>
      <UserInfo>
        <DisplayName>Susan Grant</DisplayName>
        <AccountId>41</AccountId>
        <AccountType/>
      </UserInfo>
      <UserInfo>
        <DisplayName>Sally Erny</DisplayName>
        <AccountId>62</AccountId>
        <AccountType/>
      </UserInfo>
      <UserInfo>
        <DisplayName>Cynthia Smith</DisplayName>
        <AccountId>198</AccountId>
        <AccountType/>
      </UserInfo>
      <UserInfo>
        <DisplayName>Ashley Lantz</DisplayName>
        <AccountId>48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C1BEA1836D64C419D40D6C74379B597" ma:contentTypeVersion="3" ma:contentTypeDescription="Create a new document." ma:contentTypeScope="" ma:versionID="df497224c2872db9bfb29827a466084d">
  <xsd:schema xmlns:xsd="http://www.w3.org/2001/XMLSchema" xmlns:xs="http://www.w3.org/2001/XMLSchema" xmlns:p="http://schemas.microsoft.com/office/2006/metadata/properties" xmlns:ns2="0c3a8a85-d8b1-4b67-91de-b3805718146f" targetNamespace="http://schemas.microsoft.com/office/2006/metadata/properties" ma:root="true" ma:fieldsID="81cff26e87ef3bd2b0d9df23dee12890" ns2:_="">
    <xsd:import namespace="0c3a8a85-d8b1-4b67-91de-b3805718146f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3a8a85-d8b1-4b67-91de-b3805718146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0A40008-A5A0-441E-98EB-D9B4BB191D85}">
  <ds:schemaRefs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purl.org/dc/elements/1.1/"/>
    <ds:schemaRef ds:uri="http://purl.org/dc/dcmitype/"/>
    <ds:schemaRef ds:uri="http://www.w3.org/XML/1998/namespace"/>
    <ds:schemaRef ds:uri="0c3a8a85-d8b1-4b67-91de-b3805718146f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758FC941-B186-41E7-B7C4-A508BEFFA7B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9C43B19-532D-4DDD-9850-4089564C7B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c3a8a85-d8b1-4b67-91de-b3805718146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7337</TotalTime>
  <Words>1320</Words>
  <Application>Microsoft Office PowerPoint</Application>
  <PresentationFormat>Widescreen</PresentationFormat>
  <Paragraphs>434</Paragraphs>
  <Slides>50</Slides>
  <Notes>38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7" baseType="lpstr">
      <vt:lpstr>Arial</vt:lpstr>
      <vt:lpstr>Calibri</vt:lpstr>
      <vt:lpstr>Century Gothic</vt:lpstr>
      <vt:lpstr>Courier New</vt:lpstr>
      <vt:lpstr>Symbol</vt:lpstr>
      <vt:lpstr>Wingdings</vt:lpstr>
      <vt:lpstr>Office Theme</vt:lpstr>
      <vt:lpstr>PowerPoint Presentation</vt:lpstr>
      <vt:lpstr> </vt:lpstr>
      <vt:lpstr>PowerPoint Presentation</vt:lpstr>
      <vt:lpstr>Victims of Crime Act (VOCA) Grants </vt:lpstr>
      <vt:lpstr>Hill Strategy and Outreach </vt:lpstr>
      <vt:lpstr>Hill Strategy and Outreach </vt:lpstr>
      <vt:lpstr>State Director Hill Visits</vt:lpstr>
      <vt:lpstr>CASA Meets Congress (Tuesday, 6/7)</vt:lpstr>
      <vt:lpstr>CASA Meets Congress (Tuesday, 6/7)</vt:lpstr>
      <vt:lpstr>National QIC-Child Representation Study</vt:lpstr>
      <vt:lpstr>PowerPoint Presentation</vt:lpstr>
      <vt:lpstr>HHS OIG Study</vt:lpstr>
      <vt:lpstr>HHS OIG Study</vt:lpstr>
      <vt:lpstr>PowerPoint Presentation</vt:lpstr>
      <vt:lpstr>PowerPoint Presentation</vt:lpstr>
      <vt:lpstr>PowerPoint Presentation</vt:lpstr>
      <vt:lpstr>State Steering Committee Membership</vt:lpstr>
      <vt:lpstr>State Steering Committee Membership</vt:lpstr>
      <vt:lpstr>State Steering Committee Accomplishments</vt:lpstr>
      <vt:lpstr>State Steering Committee Work Plan </vt:lpstr>
      <vt:lpstr>State Steering Committee Work Plan </vt:lpstr>
      <vt:lpstr>State Steering Committee Work Plan </vt:lpstr>
      <vt:lpstr>PowerPoint Presentation</vt:lpstr>
      <vt:lpstr>PowerPoint Presentation</vt:lpstr>
      <vt:lpstr>Update on State Development Initiative:  State Development Grants</vt:lpstr>
      <vt:lpstr>Update on State Development Initiative</vt:lpstr>
      <vt:lpstr>Update on State Development Initiative</vt:lpstr>
      <vt:lpstr>PowerPoint Presentation</vt:lpstr>
      <vt:lpstr>PowerPoint Presentation</vt:lpstr>
      <vt:lpstr>State Service Plans</vt:lpstr>
      <vt:lpstr>State Service Plans - Update</vt:lpstr>
      <vt:lpstr>National CASA/GAL Conference: State Director Workshop Track</vt:lpstr>
      <vt:lpstr>State Directors’ Meeting </vt:lpstr>
      <vt:lpstr>State Directors’ Meeting </vt:lpstr>
      <vt:lpstr>PowerPoint Presentation</vt:lpstr>
      <vt:lpstr>PowerPoint Presentation</vt:lpstr>
      <vt:lpstr>2016 Mentoring Grant Opportunity</vt:lpstr>
      <vt:lpstr>Mentoring Grant Opportunity</vt:lpstr>
      <vt:lpstr>Annual Surveys</vt:lpstr>
      <vt:lpstr>Annual Surveys</vt:lpstr>
      <vt:lpstr>Quality Assurance System</vt:lpstr>
      <vt:lpstr>Quality Assurance System</vt:lpstr>
      <vt:lpstr>Quality Assurance System</vt:lpstr>
      <vt:lpstr>Quality Assurance Process</vt:lpstr>
      <vt:lpstr>Quality Assurance Process</vt:lpstr>
      <vt:lpstr>National CASA/GAL Conference Update</vt:lpstr>
      <vt:lpstr>National CASA/GAL Conference Update</vt:lpstr>
      <vt:lpstr>National CASA/GAL Conference Update</vt:lpstr>
      <vt:lpstr>PowerPoint Presentation</vt:lpstr>
      <vt:lpstr>Wrap UP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Amber Myrick</dc:creator>
  <cp:lastModifiedBy>Sally Erny</cp:lastModifiedBy>
  <cp:revision>326</cp:revision>
  <cp:lastPrinted>2016-04-10T18:01:41Z</cp:lastPrinted>
  <dcterms:created xsi:type="dcterms:W3CDTF">2014-11-18T21:24:25Z</dcterms:created>
  <dcterms:modified xsi:type="dcterms:W3CDTF">2016-04-11T14:41:41Z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0x0101005C1BEA1836D64C419D40D6C74379B597</vt:lpwstr>
  </property>
</Properties>
</file>