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64"/>
  </p:notesMasterIdLst>
  <p:sldIdLst>
    <p:sldId id="257" r:id="rId3"/>
    <p:sldId id="326" r:id="rId4"/>
    <p:sldId id="256" r:id="rId5"/>
    <p:sldId id="310" r:id="rId6"/>
    <p:sldId id="342" r:id="rId7"/>
    <p:sldId id="303" r:id="rId8"/>
    <p:sldId id="259" r:id="rId9"/>
    <p:sldId id="321" r:id="rId10"/>
    <p:sldId id="322" r:id="rId11"/>
    <p:sldId id="313" r:id="rId12"/>
    <p:sldId id="314" r:id="rId13"/>
    <p:sldId id="343" r:id="rId14"/>
    <p:sldId id="347" r:id="rId15"/>
    <p:sldId id="341" r:id="rId16"/>
    <p:sldId id="348" r:id="rId17"/>
    <p:sldId id="353" r:id="rId18"/>
    <p:sldId id="354" r:id="rId19"/>
    <p:sldId id="352" r:id="rId20"/>
    <p:sldId id="355" r:id="rId21"/>
    <p:sldId id="356" r:id="rId22"/>
    <p:sldId id="351" r:id="rId23"/>
    <p:sldId id="358" r:id="rId24"/>
    <p:sldId id="380" r:id="rId25"/>
    <p:sldId id="349" r:id="rId26"/>
    <p:sldId id="363" r:id="rId27"/>
    <p:sldId id="364" r:id="rId28"/>
    <p:sldId id="367" r:id="rId29"/>
    <p:sldId id="366" r:id="rId30"/>
    <p:sldId id="365" r:id="rId31"/>
    <p:sldId id="370" r:id="rId32"/>
    <p:sldId id="368" r:id="rId33"/>
    <p:sldId id="373" r:id="rId34"/>
    <p:sldId id="372" r:id="rId35"/>
    <p:sldId id="371" r:id="rId36"/>
    <p:sldId id="375" r:id="rId37"/>
    <p:sldId id="376" r:id="rId38"/>
    <p:sldId id="377" r:id="rId39"/>
    <p:sldId id="374" r:id="rId40"/>
    <p:sldId id="378" r:id="rId41"/>
    <p:sldId id="382" r:id="rId42"/>
    <p:sldId id="357" r:id="rId43"/>
    <p:sldId id="379" r:id="rId44"/>
    <p:sldId id="361" r:id="rId45"/>
    <p:sldId id="390" r:id="rId46"/>
    <p:sldId id="383" r:id="rId47"/>
    <p:sldId id="384" r:id="rId48"/>
    <p:sldId id="385" r:id="rId49"/>
    <p:sldId id="386" r:id="rId50"/>
    <p:sldId id="389" r:id="rId51"/>
    <p:sldId id="388" r:id="rId52"/>
    <p:sldId id="387" r:id="rId53"/>
    <p:sldId id="360" r:id="rId54"/>
    <p:sldId id="359" r:id="rId55"/>
    <p:sldId id="346" r:id="rId56"/>
    <p:sldId id="325" r:id="rId57"/>
    <p:sldId id="323" r:id="rId58"/>
    <p:sldId id="315" r:id="rId59"/>
    <p:sldId id="316" r:id="rId60"/>
    <p:sldId id="324" r:id="rId61"/>
    <p:sldId id="344" r:id="rId62"/>
    <p:sldId id="34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434" autoAdjust="0"/>
  </p:normalViewPr>
  <p:slideViewPr>
    <p:cSldViewPr snapToGrid="0">
      <p:cViewPr varScale="1">
        <p:scale>
          <a:sx n="74" d="100"/>
          <a:sy n="74" d="100"/>
        </p:scale>
        <p:origin x="1218" y="54"/>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566D2-5423-468F-A0D7-63694B87C58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1653932E-C80E-4E8E-9F65-A18604C7662E}">
      <dgm:prSet phldrT="[Text]"/>
      <dgm:spPr/>
      <dgm:t>
        <a:bodyPr/>
        <a:lstStyle/>
        <a:p>
          <a:r>
            <a:rPr lang="en-US" dirty="0" smtClean="0"/>
            <a:t>Local Program</a:t>
          </a:r>
          <a:endParaRPr lang="en-US" dirty="0"/>
        </a:p>
      </dgm:t>
    </dgm:pt>
    <dgm:pt modelId="{211166FA-4811-4D77-8F53-0F98F9CF2E4A}" type="parTrans" cxnId="{87DC5F6C-B8E9-4CE3-97B4-0E437404A01A}">
      <dgm:prSet/>
      <dgm:spPr/>
      <dgm:t>
        <a:bodyPr/>
        <a:lstStyle/>
        <a:p>
          <a:endParaRPr lang="en-US"/>
        </a:p>
      </dgm:t>
    </dgm:pt>
    <dgm:pt modelId="{D401EBE6-178B-41CD-83CE-E1E7D6163FE9}" type="sibTrans" cxnId="{87DC5F6C-B8E9-4CE3-97B4-0E437404A01A}">
      <dgm:prSet/>
      <dgm:spPr/>
      <dgm:t>
        <a:bodyPr/>
        <a:lstStyle/>
        <a:p>
          <a:endParaRPr lang="en-US"/>
        </a:p>
      </dgm:t>
    </dgm:pt>
    <dgm:pt modelId="{FB895A39-1A30-4BDD-9AE3-0E6CEAB632DB}">
      <dgm:prSet phldrT="[Text]"/>
      <dgm:spPr/>
      <dgm:t>
        <a:bodyPr/>
        <a:lstStyle/>
        <a:p>
          <a:r>
            <a:rPr lang="en-US" dirty="0" smtClean="0"/>
            <a:t>Local Program</a:t>
          </a:r>
          <a:endParaRPr lang="en-US" dirty="0"/>
        </a:p>
      </dgm:t>
    </dgm:pt>
    <dgm:pt modelId="{52668F36-02A7-49B7-8048-DB4717006EC6}" type="parTrans" cxnId="{5E6385C9-A35A-4F1C-96F1-6AE5089BDEB9}">
      <dgm:prSet/>
      <dgm:spPr/>
      <dgm:t>
        <a:bodyPr/>
        <a:lstStyle/>
        <a:p>
          <a:endParaRPr lang="en-US"/>
        </a:p>
      </dgm:t>
    </dgm:pt>
    <dgm:pt modelId="{8ACFFC4A-9C1B-4E31-A33F-764C8CF7B592}" type="sibTrans" cxnId="{5E6385C9-A35A-4F1C-96F1-6AE5089BDEB9}">
      <dgm:prSet/>
      <dgm:spPr/>
      <dgm:t>
        <a:bodyPr/>
        <a:lstStyle/>
        <a:p>
          <a:endParaRPr lang="en-US"/>
        </a:p>
      </dgm:t>
    </dgm:pt>
    <dgm:pt modelId="{F8B205E8-B944-4BF7-BD52-792576606D79}">
      <dgm:prSet phldrT="[Text]"/>
      <dgm:spPr/>
      <dgm:t>
        <a:bodyPr/>
        <a:lstStyle/>
        <a:p>
          <a:r>
            <a:rPr lang="en-US" dirty="0" smtClean="0"/>
            <a:t>Local Program</a:t>
          </a:r>
          <a:endParaRPr lang="en-US" dirty="0"/>
        </a:p>
      </dgm:t>
    </dgm:pt>
    <dgm:pt modelId="{864A3154-DF8B-4C95-8A3F-EF954B03E6F4}" type="parTrans" cxnId="{0E672D7B-560A-41C3-9ACA-60A0E0C1E025}">
      <dgm:prSet/>
      <dgm:spPr/>
      <dgm:t>
        <a:bodyPr/>
        <a:lstStyle/>
        <a:p>
          <a:endParaRPr lang="en-US"/>
        </a:p>
      </dgm:t>
    </dgm:pt>
    <dgm:pt modelId="{5A2257BF-5E24-43CB-AD9C-6E2F064CFE9F}" type="sibTrans" cxnId="{0E672D7B-560A-41C3-9ACA-60A0E0C1E025}">
      <dgm:prSet/>
      <dgm:spPr/>
      <dgm:t>
        <a:bodyPr/>
        <a:lstStyle/>
        <a:p>
          <a:endParaRPr lang="en-US"/>
        </a:p>
      </dgm:t>
    </dgm:pt>
    <dgm:pt modelId="{7642BBDE-6834-4908-A6A3-4AF6C21D6B7C}">
      <dgm:prSet phldrT="[Text]"/>
      <dgm:spPr/>
      <dgm:t>
        <a:bodyPr/>
        <a:lstStyle/>
        <a:p>
          <a:r>
            <a:rPr lang="en-US" dirty="0" smtClean="0">
              <a:latin typeface="Geometr415 Md BT" panose="020B0602020204020303" pitchFamily="34" charset="0"/>
            </a:rPr>
            <a:t>Statewide Growth Plan</a:t>
          </a:r>
          <a:endParaRPr lang="en-US" dirty="0">
            <a:latin typeface="Geometr415 Md BT" panose="020B0602020204020303" pitchFamily="34" charset="0"/>
          </a:endParaRPr>
        </a:p>
      </dgm:t>
    </dgm:pt>
    <dgm:pt modelId="{76F71E8E-20BB-4464-BF38-EE5EB9BF424A}" type="parTrans" cxnId="{8A342B56-27AD-4D87-92BA-45456C043DF6}">
      <dgm:prSet/>
      <dgm:spPr/>
      <dgm:t>
        <a:bodyPr/>
        <a:lstStyle/>
        <a:p>
          <a:endParaRPr lang="en-US"/>
        </a:p>
      </dgm:t>
    </dgm:pt>
    <dgm:pt modelId="{B59F17E3-3DCE-4C3E-92EF-AEAC3F1FB60B}" type="sibTrans" cxnId="{8A342B56-27AD-4D87-92BA-45456C043DF6}">
      <dgm:prSet/>
      <dgm:spPr/>
      <dgm:t>
        <a:bodyPr/>
        <a:lstStyle/>
        <a:p>
          <a:endParaRPr lang="en-US"/>
        </a:p>
      </dgm:t>
    </dgm:pt>
    <dgm:pt modelId="{7F0B0E60-5F23-42ED-B6BE-1A537F837244}" type="pres">
      <dgm:prSet presAssocID="{282566D2-5423-468F-A0D7-63694B87C589}" presName="Name0" presStyleCnt="0">
        <dgm:presLayoutVars>
          <dgm:chMax val="4"/>
          <dgm:resizeHandles val="exact"/>
        </dgm:presLayoutVars>
      </dgm:prSet>
      <dgm:spPr/>
      <dgm:t>
        <a:bodyPr/>
        <a:lstStyle/>
        <a:p>
          <a:endParaRPr lang="en-US"/>
        </a:p>
      </dgm:t>
    </dgm:pt>
    <dgm:pt modelId="{169B7C2F-AD86-4E02-8D2A-10E0CE21D0CB}" type="pres">
      <dgm:prSet presAssocID="{282566D2-5423-468F-A0D7-63694B87C589}" presName="ellipse" presStyleLbl="trBgShp" presStyleIdx="0" presStyleCnt="1" custLinFactNeighborX="-3505" custLinFactNeighborY="2232"/>
      <dgm:spPr/>
    </dgm:pt>
    <dgm:pt modelId="{AB815C9A-DD35-4886-89E7-94C8296D2B37}" type="pres">
      <dgm:prSet presAssocID="{282566D2-5423-468F-A0D7-63694B87C589}" presName="arrow1" presStyleLbl="fgShp" presStyleIdx="0" presStyleCnt="1" custLinFactNeighborX="-18090" custLinFactNeighborY="6249"/>
      <dgm:spPr/>
    </dgm:pt>
    <dgm:pt modelId="{214B9366-2298-4CB6-A136-246EE9DB2562}" type="pres">
      <dgm:prSet presAssocID="{282566D2-5423-468F-A0D7-63694B87C589}" presName="rectangle" presStyleLbl="revTx" presStyleIdx="0" presStyleCnt="1" custLinFactNeighborX="-3769" custLinFactNeighborY="3333">
        <dgm:presLayoutVars>
          <dgm:bulletEnabled val="1"/>
        </dgm:presLayoutVars>
      </dgm:prSet>
      <dgm:spPr/>
      <dgm:t>
        <a:bodyPr/>
        <a:lstStyle/>
        <a:p>
          <a:endParaRPr lang="en-US"/>
        </a:p>
      </dgm:t>
    </dgm:pt>
    <dgm:pt modelId="{9AE2EDF4-F32C-442B-8DDD-0C01C09BEDF1}" type="pres">
      <dgm:prSet presAssocID="{FB895A39-1A30-4BDD-9AE3-0E6CEAB632DB}" presName="item1" presStyleLbl="node1" presStyleIdx="0" presStyleCnt="3" custLinFactNeighborX="-10050" custLinFactNeighborY="2222">
        <dgm:presLayoutVars>
          <dgm:bulletEnabled val="1"/>
        </dgm:presLayoutVars>
      </dgm:prSet>
      <dgm:spPr/>
      <dgm:t>
        <a:bodyPr/>
        <a:lstStyle/>
        <a:p>
          <a:endParaRPr lang="en-US"/>
        </a:p>
      </dgm:t>
    </dgm:pt>
    <dgm:pt modelId="{B6A4DE16-2E59-478B-AE10-3A0701FADF65}" type="pres">
      <dgm:prSet presAssocID="{F8B205E8-B944-4BF7-BD52-792576606D79}" presName="item2" presStyleLbl="node1" presStyleIdx="1" presStyleCnt="3" custLinFactNeighborX="-10050" custLinFactNeighborY="2222">
        <dgm:presLayoutVars>
          <dgm:bulletEnabled val="1"/>
        </dgm:presLayoutVars>
      </dgm:prSet>
      <dgm:spPr/>
      <dgm:t>
        <a:bodyPr/>
        <a:lstStyle/>
        <a:p>
          <a:endParaRPr lang="en-US"/>
        </a:p>
      </dgm:t>
    </dgm:pt>
    <dgm:pt modelId="{FBFA2DCE-FBF6-491E-B674-B7FCD61E5277}" type="pres">
      <dgm:prSet presAssocID="{7642BBDE-6834-4908-A6A3-4AF6C21D6B7C}" presName="item3" presStyleLbl="node1" presStyleIdx="2" presStyleCnt="3" custLinFactNeighborX="-10050" custLinFactNeighborY="2222">
        <dgm:presLayoutVars>
          <dgm:bulletEnabled val="1"/>
        </dgm:presLayoutVars>
      </dgm:prSet>
      <dgm:spPr/>
      <dgm:t>
        <a:bodyPr/>
        <a:lstStyle/>
        <a:p>
          <a:endParaRPr lang="en-US"/>
        </a:p>
      </dgm:t>
    </dgm:pt>
    <dgm:pt modelId="{F9BEEE81-C323-4BEF-9FA7-DBCCC1053E27}" type="pres">
      <dgm:prSet presAssocID="{282566D2-5423-468F-A0D7-63694B87C589}" presName="funnel" presStyleLbl="trAlignAcc1" presStyleIdx="0" presStyleCnt="1" custLinFactNeighborX="-3230" custLinFactNeighborY="893"/>
      <dgm:spPr/>
    </dgm:pt>
  </dgm:ptLst>
  <dgm:cxnLst>
    <dgm:cxn modelId="{F4C58554-C3C0-4231-B280-7589763615AA}" type="presOf" srcId="{1653932E-C80E-4E8E-9F65-A18604C7662E}" destId="{FBFA2DCE-FBF6-491E-B674-B7FCD61E5277}" srcOrd="0" destOrd="0" presId="urn:microsoft.com/office/officeart/2005/8/layout/funnel1"/>
    <dgm:cxn modelId="{87DC5F6C-B8E9-4CE3-97B4-0E437404A01A}" srcId="{282566D2-5423-468F-A0D7-63694B87C589}" destId="{1653932E-C80E-4E8E-9F65-A18604C7662E}" srcOrd="0" destOrd="0" parTransId="{211166FA-4811-4D77-8F53-0F98F9CF2E4A}" sibTransId="{D401EBE6-178B-41CD-83CE-E1E7D6163FE9}"/>
    <dgm:cxn modelId="{25F8274B-8730-4A43-AC07-4373950F88A5}" type="presOf" srcId="{282566D2-5423-468F-A0D7-63694B87C589}" destId="{7F0B0E60-5F23-42ED-B6BE-1A537F837244}" srcOrd="0" destOrd="0" presId="urn:microsoft.com/office/officeart/2005/8/layout/funnel1"/>
    <dgm:cxn modelId="{5E6385C9-A35A-4F1C-96F1-6AE5089BDEB9}" srcId="{282566D2-5423-468F-A0D7-63694B87C589}" destId="{FB895A39-1A30-4BDD-9AE3-0E6CEAB632DB}" srcOrd="1" destOrd="0" parTransId="{52668F36-02A7-49B7-8048-DB4717006EC6}" sibTransId="{8ACFFC4A-9C1B-4E31-A33F-764C8CF7B592}"/>
    <dgm:cxn modelId="{88A7361A-4FB5-4840-852C-167BFC30B183}" type="presOf" srcId="{F8B205E8-B944-4BF7-BD52-792576606D79}" destId="{9AE2EDF4-F32C-442B-8DDD-0C01C09BEDF1}" srcOrd="0" destOrd="0" presId="urn:microsoft.com/office/officeart/2005/8/layout/funnel1"/>
    <dgm:cxn modelId="{8A342B56-27AD-4D87-92BA-45456C043DF6}" srcId="{282566D2-5423-468F-A0D7-63694B87C589}" destId="{7642BBDE-6834-4908-A6A3-4AF6C21D6B7C}" srcOrd="3" destOrd="0" parTransId="{76F71E8E-20BB-4464-BF38-EE5EB9BF424A}" sibTransId="{B59F17E3-3DCE-4C3E-92EF-AEAC3F1FB60B}"/>
    <dgm:cxn modelId="{CD14674F-2665-4993-A197-8ED455229562}" type="presOf" srcId="{FB895A39-1A30-4BDD-9AE3-0E6CEAB632DB}" destId="{B6A4DE16-2E59-478B-AE10-3A0701FADF65}" srcOrd="0" destOrd="0" presId="urn:microsoft.com/office/officeart/2005/8/layout/funnel1"/>
    <dgm:cxn modelId="{53964008-A148-4AAD-8F82-EB007AB26755}" type="presOf" srcId="{7642BBDE-6834-4908-A6A3-4AF6C21D6B7C}" destId="{214B9366-2298-4CB6-A136-246EE9DB2562}" srcOrd="0" destOrd="0" presId="urn:microsoft.com/office/officeart/2005/8/layout/funnel1"/>
    <dgm:cxn modelId="{0E672D7B-560A-41C3-9ACA-60A0E0C1E025}" srcId="{282566D2-5423-468F-A0D7-63694B87C589}" destId="{F8B205E8-B944-4BF7-BD52-792576606D79}" srcOrd="2" destOrd="0" parTransId="{864A3154-DF8B-4C95-8A3F-EF954B03E6F4}" sibTransId="{5A2257BF-5E24-43CB-AD9C-6E2F064CFE9F}"/>
    <dgm:cxn modelId="{B68AEED4-2CAB-48E4-8A48-E3BDF047F5DE}" type="presParOf" srcId="{7F0B0E60-5F23-42ED-B6BE-1A537F837244}" destId="{169B7C2F-AD86-4E02-8D2A-10E0CE21D0CB}" srcOrd="0" destOrd="0" presId="urn:microsoft.com/office/officeart/2005/8/layout/funnel1"/>
    <dgm:cxn modelId="{DAD1C65C-4B4D-415E-954E-AC5D6D5F5656}" type="presParOf" srcId="{7F0B0E60-5F23-42ED-B6BE-1A537F837244}" destId="{AB815C9A-DD35-4886-89E7-94C8296D2B37}" srcOrd="1" destOrd="0" presId="urn:microsoft.com/office/officeart/2005/8/layout/funnel1"/>
    <dgm:cxn modelId="{50AC4AF8-6F80-4421-AD99-C9A43F179AE3}" type="presParOf" srcId="{7F0B0E60-5F23-42ED-B6BE-1A537F837244}" destId="{214B9366-2298-4CB6-A136-246EE9DB2562}" srcOrd="2" destOrd="0" presId="urn:microsoft.com/office/officeart/2005/8/layout/funnel1"/>
    <dgm:cxn modelId="{6795C9F5-F808-44FD-932F-ADE8E764EB2B}" type="presParOf" srcId="{7F0B0E60-5F23-42ED-B6BE-1A537F837244}" destId="{9AE2EDF4-F32C-442B-8DDD-0C01C09BEDF1}" srcOrd="3" destOrd="0" presId="urn:microsoft.com/office/officeart/2005/8/layout/funnel1"/>
    <dgm:cxn modelId="{14657DFE-D5EE-404D-810E-5D8EAD98DC9D}" type="presParOf" srcId="{7F0B0E60-5F23-42ED-B6BE-1A537F837244}" destId="{B6A4DE16-2E59-478B-AE10-3A0701FADF65}" srcOrd="4" destOrd="0" presId="urn:microsoft.com/office/officeart/2005/8/layout/funnel1"/>
    <dgm:cxn modelId="{6991A850-5159-445F-AEEC-8BED7B646F53}" type="presParOf" srcId="{7F0B0E60-5F23-42ED-B6BE-1A537F837244}" destId="{FBFA2DCE-FBF6-491E-B674-B7FCD61E5277}" srcOrd="5" destOrd="0" presId="urn:microsoft.com/office/officeart/2005/8/layout/funnel1"/>
    <dgm:cxn modelId="{BBAFE65E-41E5-4EA8-900F-B5C973029FCA}" type="presParOf" srcId="{7F0B0E60-5F23-42ED-B6BE-1A537F837244}" destId="{F9BEEE81-C323-4BEF-9FA7-DBCCC1053E2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66D2-5423-468F-A0D7-63694B87C589}"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1653932E-C80E-4E8E-9F65-A18604C7662E}">
      <dgm:prSet phldrT="[Text]"/>
      <dgm:spPr/>
      <dgm:t>
        <a:bodyPr/>
        <a:lstStyle/>
        <a:p>
          <a:r>
            <a:rPr lang="en-US" dirty="0" smtClean="0"/>
            <a:t>State A</a:t>
          </a:r>
          <a:endParaRPr lang="en-US" dirty="0"/>
        </a:p>
      </dgm:t>
    </dgm:pt>
    <dgm:pt modelId="{211166FA-4811-4D77-8F53-0F98F9CF2E4A}" type="parTrans" cxnId="{87DC5F6C-B8E9-4CE3-97B4-0E437404A01A}">
      <dgm:prSet/>
      <dgm:spPr/>
      <dgm:t>
        <a:bodyPr/>
        <a:lstStyle/>
        <a:p>
          <a:endParaRPr lang="en-US"/>
        </a:p>
      </dgm:t>
    </dgm:pt>
    <dgm:pt modelId="{D401EBE6-178B-41CD-83CE-E1E7D6163FE9}" type="sibTrans" cxnId="{87DC5F6C-B8E9-4CE3-97B4-0E437404A01A}">
      <dgm:prSet/>
      <dgm:spPr/>
      <dgm:t>
        <a:bodyPr/>
        <a:lstStyle/>
        <a:p>
          <a:endParaRPr lang="en-US"/>
        </a:p>
      </dgm:t>
    </dgm:pt>
    <dgm:pt modelId="{FB895A39-1A30-4BDD-9AE3-0E6CEAB632DB}">
      <dgm:prSet phldrT="[Text]"/>
      <dgm:spPr/>
      <dgm:t>
        <a:bodyPr/>
        <a:lstStyle/>
        <a:p>
          <a:r>
            <a:rPr lang="en-US" dirty="0" smtClean="0"/>
            <a:t>State B</a:t>
          </a:r>
          <a:endParaRPr lang="en-US" dirty="0"/>
        </a:p>
      </dgm:t>
    </dgm:pt>
    <dgm:pt modelId="{52668F36-02A7-49B7-8048-DB4717006EC6}" type="parTrans" cxnId="{5E6385C9-A35A-4F1C-96F1-6AE5089BDEB9}">
      <dgm:prSet/>
      <dgm:spPr/>
      <dgm:t>
        <a:bodyPr/>
        <a:lstStyle/>
        <a:p>
          <a:endParaRPr lang="en-US"/>
        </a:p>
      </dgm:t>
    </dgm:pt>
    <dgm:pt modelId="{8ACFFC4A-9C1B-4E31-A33F-764C8CF7B592}" type="sibTrans" cxnId="{5E6385C9-A35A-4F1C-96F1-6AE5089BDEB9}">
      <dgm:prSet/>
      <dgm:spPr/>
      <dgm:t>
        <a:bodyPr/>
        <a:lstStyle/>
        <a:p>
          <a:endParaRPr lang="en-US"/>
        </a:p>
      </dgm:t>
    </dgm:pt>
    <dgm:pt modelId="{F8B205E8-B944-4BF7-BD52-792576606D79}">
      <dgm:prSet phldrT="[Text]"/>
      <dgm:spPr/>
      <dgm:t>
        <a:bodyPr/>
        <a:lstStyle/>
        <a:p>
          <a:r>
            <a:rPr lang="en-US" dirty="0" smtClean="0"/>
            <a:t>State C</a:t>
          </a:r>
          <a:endParaRPr lang="en-US" dirty="0"/>
        </a:p>
      </dgm:t>
    </dgm:pt>
    <dgm:pt modelId="{864A3154-DF8B-4C95-8A3F-EF954B03E6F4}" type="parTrans" cxnId="{0E672D7B-560A-41C3-9ACA-60A0E0C1E025}">
      <dgm:prSet/>
      <dgm:spPr/>
      <dgm:t>
        <a:bodyPr/>
        <a:lstStyle/>
        <a:p>
          <a:endParaRPr lang="en-US"/>
        </a:p>
      </dgm:t>
    </dgm:pt>
    <dgm:pt modelId="{5A2257BF-5E24-43CB-AD9C-6E2F064CFE9F}" type="sibTrans" cxnId="{0E672D7B-560A-41C3-9ACA-60A0E0C1E025}">
      <dgm:prSet/>
      <dgm:spPr/>
      <dgm:t>
        <a:bodyPr/>
        <a:lstStyle/>
        <a:p>
          <a:endParaRPr lang="en-US"/>
        </a:p>
      </dgm:t>
    </dgm:pt>
    <dgm:pt modelId="{7642BBDE-6834-4908-A6A3-4AF6C21D6B7C}">
      <dgm:prSet phldrT="[Text]"/>
      <dgm:spPr/>
      <dgm:t>
        <a:bodyPr/>
        <a:lstStyle/>
        <a:p>
          <a:endParaRPr lang="en-US"/>
        </a:p>
      </dgm:t>
    </dgm:pt>
    <dgm:pt modelId="{76F71E8E-20BB-4464-BF38-EE5EB9BF424A}" type="parTrans" cxnId="{8A342B56-27AD-4D87-92BA-45456C043DF6}">
      <dgm:prSet/>
      <dgm:spPr/>
      <dgm:t>
        <a:bodyPr/>
        <a:lstStyle/>
        <a:p>
          <a:endParaRPr lang="en-US"/>
        </a:p>
      </dgm:t>
    </dgm:pt>
    <dgm:pt modelId="{B59F17E3-3DCE-4C3E-92EF-AEAC3F1FB60B}" type="sibTrans" cxnId="{8A342B56-27AD-4D87-92BA-45456C043DF6}">
      <dgm:prSet/>
      <dgm:spPr/>
      <dgm:t>
        <a:bodyPr/>
        <a:lstStyle/>
        <a:p>
          <a:endParaRPr lang="en-US"/>
        </a:p>
      </dgm:t>
    </dgm:pt>
    <dgm:pt modelId="{8CB9203A-D3E7-4B3A-A05F-9D8466E7F3ED}">
      <dgm:prSet phldrT="[Text]"/>
      <dgm:spPr/>
      <dgm:t>
        <a:bodyPr/>
        <a:lstStyle/>
        <a:p>
          <a:r>
            <a:rPr lang="en-US" dirty="0" smtClean="0">
              <a:latin typeface="Geometr415 Md BT" panose="020B0602020204020303" pitchFamily="34" charset="0"/>
            </a:rPr>
            <a:t>CASA/GAL Network Wide Growth Plan</a:t>
          </a:r>
          <a:endParaRPr lang="en-US" dirty="0">
            <a:latin typeface="Geometr415 Md BT" panose="020B0602020204020303" pitchFamily="34" charset="0"/>
          </a:endParaRPr>
        </a:p>
      </dgm:t>
    </dgm:pt>
    <dgm:pt modelId="{A778E04B-679D-4CA1-9BB5-9BDC640F3126}" type="parTrans" cxnId="{8F33C87A-0299-4E55-84EE-7924D8C82972}">
      <dgm:prSet/>
      <dgm:spPr/>
      <dgm:t>
        <a:bodyPr/>
        <a:lstStyle/>
        <a:p>
          <a:endParaRPr lang="en-US"/>
        </a:p>
      </dgm:t>
    </dgm:pt>
    <dgm:pt modelId="{849FF8B7-9383-4490-A121-ABE95AD10EFA}" type="sibTrans" cxnId="{8F33C87A-0299-4E55-84EE-7924D8C82972}">
      <dgm:prSet/>
      <dgm:spPr/>
      <dgm:t>
        <a:bodyPr/>
        <a:lstStyle/>
        <a:p>
          <a:endParaRPr lang="en-US"/>
        </a:p>
      </dgm:t>
    </dgm:pt>
    <dgm:pt modelId="{7F0B0E60-5F23-42ED-B6BE-1A537F837244}" type="pres">
      <dgm:prSet presAssocID="{282566D2-5423-468F-A0D7-63694B87C589}" presName="Name0" presStyleCnt="0">
        <dgm:presLayoutVars>
          <dgm:chMax val="4"/>
          <dgm:resizeHandles val="exact"/>
        </dgm:presLayoutVars>
      </dgm:prSet>
      <dgm:spPr/>
      <dgm:t>
        <a:bodyPr/>
        <a:lstStyle/>
        <a:p>
          <a:endParaRPr lang="en-US"/>
        </a:p>
      </dgm:t>
    </dgm:pt>
    <dgm:pt modelId="{169B7C2F-AD86-4E02-8D2A-10E0CE21D0CB}" type="pres">
      <dgm:prSet presAssocID="{282566D2-5423-468F-A0D7-63694B87C589}" presName="ellipse" presStyleLbl="trBgShp" presStyleIdx="0" presStyleCnt="1" custLinFactNeighborX="-3505" custLinFactNeighborY="2232"/>
      <dgm:spPr/>
    </dgm:pt>
    <dgm:pt modelId="{AB815C9A-DD35-4886-89E7-94C8296D2B37}" type="pres">
      <dgm:prSet presAssocID="{282566D2-5423-468F-A0D7-63694B87C589}" presName="arrow1" presStyleLbl="fgShp" presStyleIdx="0" presStyleCnt="1" custLinFactNeighborX="-18090" custLinFactNeighborY="6249"/>
      <dgm:spPr/>
    </dgm:pt>
    <dgm:pt modelId="{214B9366-2298-4CB6-A136-246EE9DB2562}" type="pres">
      <dgm:prSet presAssocID="{282566D2-5423-468F-A0D7-63694B87C589}" presName="rectangle" presStyleLbl="revTx" presStyleIdx="0" presStyleCnt="1" custLinFactNeighborX="-3769" custLinFactNeighborY="3333">
        <dgm:presLayoutVars>
          <dgm:bulletEnabled val="1"/>
        </dgm:presLayoutVars>
      </dgm:prSet>
      <dgm:spPr/>
      <dgm:t>
        <a:bodyPr/>
        <a:lstStyle/>
        <a:p>
          <a:endParaRPr lang="en-US"/>
        </a:p>
      </dgm:t>
    </dgm:pt>
    <dgm:pt modelId="{9AE2EDF4-F32C-442B-8DDD-0C01C09BEDF1}" type="pres">
      <dgm:prSet presAssocID="{FB895A39-1A30-4BDD-9AE3-0E6CEAB632DB}" presName="item1" presStyleLbl="node1" presStyleIdx="0" presStyleCnt="3" custLinFactNeighborX="-10050" custLinFactNeighborY="2222">
        <dgm:presLayoutVars>
          <dgm:bulletEnabled val="1"/>
        </dgm:presLayoutVars>
      </dgm:prSet>
      <dgm:spPr/>
      <dgm:t>
        <a:bodyPr/>
        <a:lstStyle/>
        <a:p>
          <a:endParaRPr lang="en-US"/>
        </a:p>
      </dgm:t>
    </dgm:pt>
    <dgm:pt modelId="{B6A4DE16-2E59-478B-AE10-3A0701FADF65}" type="pres">
      <dgm:prSet presAssocID="{F8B205E8-B944-4BF7-BD52-792576606D79}" presName="item2" presStyleLbl="node1" presStyleIdx="1" presStyleCnt="3" custLinFactNeighborX="-10050" custLinFactNeighborY="2222">
        <dgm:presLayoutVars>
          <dgm:bulletEnabled val="1"/>
        </dgm:presLayoutVars>
      </dgm:prSet>
      <dgm:spPr/>
      <dgm:t>
        <a:bodyPr/>
        <a:lstStyle/>
        <a:p>
          <a:endParaRPr lang="en-US"/>
        </a:p>
      </dgm:t>
    </dgm:pt>
    <dgm:pt modelId="{74F2C6CD-636E-4434-A8D8-B383C7BC2600}" type="pres">
      <dgm:prSet presAssocID="{8CB9203A-D3E7-4B3A-A05F-9D8466E7F3ED}" presName="item3" presStyleLbl="node1" presStyleIdx="2" presStyleCnt="3">
        <dgm:presLayoutVars>
          <dgm:bulletEnabled val="1"/>
        </dgm:presLayoutVars>
      </dgm:prSet>
      <dgm:spPr/>
      <dgm:t>
        <a:bodyPr/>
        <a:lstStyle/>
        <a:p>
          <a:endParaRPr lang="en-US"/>
        </a:p>
      </dgm:t>
    </dgm:pt>
    <dgm:pt modelId="{F9BEEE81-C323-4BEF-9FA7-DBCCC1053E27}" type="pres">
      <dgm:prSet presAssocID="{282566D2-5423-468F-A0D7-63694B87C589}" presName="funnel" presStyleLbl="trAlignAcc1" presStyleIdx="0" presStyleCnt="1" custLinFactNeighborX="-3230" custLinFactNeighborY="893"/>
      <dgm:spPr/>
    </dgm:pt>
  </dgm:ptLst>
  <dgm:cxnLst>
    <dgm:cxn modelId="{87DC5F6C-B8E9-4CE3-97B4-0E437404A01A}" srcId="{282566D2-5423-468F-A0D7-63694B87C589}" destId="{1653932E-C80E-4E8E-9F65-A18604C7662E}" srcOrd="0" destOrd="0" parTransId="{211166FA-4811-4D77-8F53-0F98F9CF2E4A}" sibTransId="{D401EBE6-178B-41CD-83CE-E1E7D6163FE9}"/>
    <dgm:cxn modelId="{1DC4D58E-8935-42C4-A7EA-60B663CB759C}" type="presOf" srcId="{1653932E-C80E-4E8E-9F65-A18604C7662E}" destId="{74F2C6CD-636E-4434-A8D8-B383C7BC2600}" srcOrd="0" destOrd="0" presId="urn:microsoft.com/office/officeart/2005/8/layout/funnel1"/>
    <dgm:cxn modelId="{5E6385C9-A35A-4F1C-96F1-6AE5089BDEB9}" srcId="{282566D2-5423-468F-A0D7-63694B87C589}" destId="{FB895A39-1A30-4BDD-9AE3-0E6CEAB632DB}" srcOrd="1" destOrd="0" parTransId="{52668F36-02A7-49B7-8048-DB4717006EC6}" sibTransId="{8ACFFC4A-9C1B-4E31-A33F-764C8CF7B592}"/>
    <dgm:cxn modelId="{18242E6A-8CFE-475D-8BCA-68E92DE880FA}" type="presOf" srcId="{F8B205E8-B944-4BF7-BD52-792576606D79}" destId="{9AE2EDF4-F32C-442B-8DDD-0C01C09BEDF1}" srcOrd="0" destOrd="0" presId="urn:microsoft.com/office/officeart/2005/8/layout/funnel1"/>
    <dgm:cxn modelId="{8F33C87A-0299-4E55-84EE-7924D8C82972}" srcId="{282566D2-5423-468F-A0D7-63694B87C589}" destId="{8CB9203A-D3E7-4B3A-A05F-9D8466E7F3ED}" srcOrd="3" destOrd="0" parTransId="{A778E04B-679D-4CA1-9BB5-9BDC640F3126}" sibTransId="{849FF8B7-9383-4490-A121-ABE95AD10EFA}"/>
    <dgm:cxn modelId="{9C2158DC-6630-4BCB-B03D-89E1F1E32B34}" type="presOf" srcId="{8CB9203A-D3E7-4B3A-A05F-9D8466E7F3ED}" destId="{214B9366-2298-4CB6-A136-246EE9DB2562}" srcOrd="0" destOrd="0" presId="urn:microsoft.com/office/officeart/2005/8/layout/funnel1"/>
    <dgm:cxn modelId="{8A342B56-27AD-4D87-92BA-45456C043DF6}" srcId="{282566D2-5423-468F-A0D7-63694B87C589}" destId="{7642BBDE-6834-4908-A6A3-4AF6C21D6B7C}" srcOrd="4" destOrd="0" parTransId="{76F71E8E-20BB-4464-BF38-EE5EB9BF424A}" sibTransId="{B59F17E3-3DCE-4C3E-92EF-AEAC3F1FB60B}"/>
    <dgm:cxn modelId="{9481B54C-6734-4067-8CDC-B5C347B02BF8}" type="presOf" srcId="{282566D2-5423-468F-A0D7-63694B87C589}" destId="{7F0B0E60-5F23-42ED-B6BE-1A537F837244}" srcOrd="0" destOrd="0" presId="urn:microsoft.com/office/officeart/2005/8/layout/funnel1"/>
    <dgm:cxn modelId="{0E672D7B-560A-41C3-9ACA-60A0E0C1E025}" srcId="{282566D2-5423-468F-A0D7-63694B87C589}" destId="{F8B205E8-B944-4BF7-BD52-792576606D79}" srcOrd="2" destOrd="0" parTransId="{864A3154-DF8B-4C95-8A3F-EF954B03E6F4}" sibTransId="{5A2257BF-5E24-43CB-AD9C-6E2F064CFE9F}"/>
    <dgm:cxn modelId="{E0C3907A-886E-40A1-A703-C1215E92756D}" type="presOf" srcId="{FB895A39-1A30-4BDD-9AE3-0E6CEAB632DB}" destId="{B6A4DE16-2E59-478B-AE10-3A0701FADF65}" srcOrd="0" destOrd="0" presId="urn:microsoft.com/office/officeart/2005/8/layout/funnel1"/>
    <dgm:cxn modelId="{0EF5A67F-BE0E-4A3E-A071-82822290806C}" type="presParOf" srcId="{7F0B0E60-5F23-42ED-B6BE-1A537F837244}" destId="{169B7C2F-AD86-4E02-8D2A-10E0CE21D0CB}" srcOrd="0" destOrd="0" presId="urn:microsoft.com/office/officeart/2005/8/layout/funnel1"/>
    <dgm:cxn modelId="{96B1D372-4D1E-4708-98C9-D3DDF82B5047}" type="presParOf" srcId="{7F0B0E60-5F23-42ED-B6BE-1A537F837244}" destId="{AB815C9A-DD35-4886-89E7-94C8296D2B37}" srcOrd="1" destOrd="0" presId="urn:microsoft.com/office/officeart/2005/8/layout/funnel1"/>
    <dgm:cxn modelId="{F0399582-62D3-4937-B2D9-AB6EF1357933}" type="presParOf" srcId="{7F0B0E60-5F23-42ED-B6BE-1A537F837244}" destId="{214B9366-2298-4CB6-A136-246EE9DB2562}" srcOrd="2" destOrd="0" presId="urn:microsoft.com/office/officeart/2005/8/layout/funnel1"/>
    <dgm:cxn modelId="{3BFFFC97-D419-4E3F-A7DA-B797B5799F54}" type="presParOf" srcId="{7F0B0E60-5F23-42ED-B6BE-1A537F837244}" destId="{9AE2EDF4-F32C-442B-8DDD-0C01C09BEDF1}" srcOrd="3" destOrd="0" presId="urn:microsoft.com/office/officeart/2005/8/layout/funnel1"/>
    <dgm:cxn modelId="{AC81157C-738F-46C4-8DBA-D25201EAD982}" type="presParOf" srcId="{7F0B0E60-5F23-42ED-B6BE-1A537F837244}" destId="{B6A4DE16-2E59-478B-AE10-3A0701FADF65}" srcOrd="4" destOrd="0" presId="urn:microsoft.com/office/officeart/2005/8/layout/funnel1"/>
    <dgm:cxn modelId="{B0D0F5C7-B9C8-409D-AB64-9FC47085FCC5}" type="presParOf" srcId="{7F0B0E60-5F23-42ED-B6BE-1A537F837244}" destId="{74F2C6CD-636E-4434-A8D8-B383C7BC2600}" srcOrd="5" destOrd="0" presId="urn:microsoft.com/office/officeart/2005/8/layout/funnel1"/>
    <dgm:cxn modelId="{C5A46400-239F-4809-87A4-FE4AD946AD99}" type="presParOf" srcId="{7F0B0E60-5F23-42ED-B6BE-1A537F837244}" destId="{F9BEEE81-C323-4BEF-9FA7-DBCCC1053E2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B7C2F-AD86-4E02-8D2A-10E0CE21D0CB}">
      <dsp:nvSpPr>
        <dsp:cNvPr id="0" name=""/>
        <dsp:cNvSpPr/>
      </dsp:nvSpPr>
      <dsp:spPr>
        <a:xfrm>
          <a:off x="2000645" y="232244"/>
          <a:ext cx="3994636" cy="138728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15C9A-DD35-4886-89E7-94C8296D2B37}">
      <dsp:nvSpPr>
        <dsp:cNvPr id="0" name=""/>
        <dsp:cNvSpPr/>
      </dsp:nvSpPr>
      <dsp:spPr>
        <a:xfrm>
          <a:off x="3617047" y="3629230"/>
          <a:ext cx="774154" cy="495458"/>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B9366-2298-4CB6-A136-246EE9DB2562}">
      <dsp:nvSpPr>
        <dsp:cNvPr id="0" name=""/>
        <dsp:cNvSpPr/>
      </dsp:nvSpPr>
      <dsp:spPr>
        <a:xfrm>
          <a:off x="2146144" y="4025599"/>
          <a:ext cx="3715941" cy="92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Geometr415 Md BT" panose="020B0602020204020303" pitchFamily="34" charset="0"/>
            </a:rPr>
            <a:t>Statewide Growth Plan</a:t>
          </a:r>
          <a:endParaRPr lang="en-US" sz="2600" kern="1200" dirty="0">
            <a:latin typeface="Geometr415 Md BT" panose="020B0602020204020303" pitchFamily="34" charset="0"/>
          </a:endParaRPr>
        </a:p>
      </dsp:txBody>
      <dsp:txXfrm>
        <a:off x="2146144" y="4025599"/>
        <a:ext cx="3715941" cy="928985"/>
      </dsp:txXfrm>
    </dsp:sp>
    <dsp:sp modelId="{9AE2EDF4-F32C-442B-8DDD-0C01C09BEDF1}">
      <dsp:nvSpPr>
        <dsp:cNvPr id="0" name=""/>
        <dsp:cNvSpPr/>
      </dsp:nvSpPr>
      <dsp:spPr>
        <a:xfrm>
          <a:off x="3452926" y="1726670"/>
          <a:ext cx="1393477" cy="139347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Local Program</a:t>
          </a:r>
          <a:endParaRPr lang="en-US" sz="2100" kern="1200" dirty="0"/>
        </a:p>
      </dsp:txBody>
      <dsp:txXfrm>
        <a:off x="3656996" y="1930740"/>
        <a:ext cx="985337" cy="985337"/>
      </dsp:txXfrm>
    </dsp:sp>
    <dsp:sp modelId="{B6A4DE16-2E59-478B-AE10-3A0701FADF65}">
      <dsp:nvSpPr>
        <dsp:cNvPr id="0" name=""/>
        <dsp:cNvSpPr/>
      </dsp:nvSpPr>
      <dsp:spPr>
        <a:xfrm>
          <a:off x="2455815" y="681252"/>
          <a:ext cx="1393477" cy="139347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Local Program</a:t>
          </a:r>
          <a:endParaRPr lang="en-US" sz="2100" kern="1200" dirty="0"/>
        </a:p>
      </dsp:txBody>
      <dsp:txXfrm>
        <a:off x="2659885" y="885322"/>
        <a:ext cx="985337" cy="985337"/>
      </dsp:txXfrm>
    </dsp:sp>
    <dsp:sp modelId="{FBFA2DCE-FBF6-491E-B674-B7FCD61E5277}">
      <dsp:nvSpPr>
        <dsp:cNvPr id="0" name=""/>
        <dsp:cNvSpPr/>
      </dsp:nvSpPr>
      <dsp:spPr>
        <a:xfrm>
          <a:off x="3880259" y="344340"/>
          <a:ext cx="1393477" cy="13934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Local Program</a:t>
          </a:r>
          <a:endParaRPr lang="en-US" sz="2100" kern="1200" dirty="0"/>
        </a:p>
      </dsp:txBody>
      <dsp:txXfrm>
        <a:off x="4084329" y="548410"/>
        <a:ext cx="985337" cy="985337"/>
      </dsp:txXfrm>
    </dsp:sp>
    <dsp:sp modelId="{F9BEEE81-C323-4BEF-9FA7-DBCCC1053E27}">
      <dsp:nvSpPr>
        <dsp:cNvPr id="0" name=""/>
        <dsp:cNvSpPr/>
      </dsp:nvSpPr>
      <dsp:spPr>
        <a:xfrm>
          <a:off x="1836507" y="61937"/>
          <a:ext cx="4335264" cy="346821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B7C2F-AD86-4E02-8D2A-10E0CE21D0CB}">
      <dsp:nvSpPr>
        <dsp:cNvPr id="0" name=""/>
        <dsp:cNvSpPr/>
      </dsp:nvSpPr>
      <dsp:spPr>
        <a:xfrm>
          <a:off x="2000645" y="232244"/>
          <a:ext cx="3994636" cy="138728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15C9A-DD35-4886-89E7-94C8296D2B37}">
      <dsp:nvSpPr>
        <dsp:cNvPr id="0" name=""/>
        <dsp:cNvSpPr/>
      </dsp:nvSpPr>
      <dsp:spPr>
        <a:xfrm>
          <a:off x="3617047" y="3629230"/>
          <a:ext cx="774154" cy="495458"/>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B9366-2298-4CB6-A136-246EE9DB2562}">
      <dsp:nvSpPr>
        <dsp:cNvPr id="0" name=""/>
        <dsp:cNvSpPr/>
      </dsp:nvSpPr>
      <dsp:spPr>
        <a:xfrm>
          <a:off x="2146144" y="4025599"/>
          <a:ext cx="3715941" cy="92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Geometr415 Md BT" panose="020B0602020204020303" pitchFamily="34" charset="0"/>
            </a:rPr>
            <a:t>CASA/GAL Network Wide Growth Plan</a:t>
          </a:r>
          <a:endParaRPr lang="en-US" sz="2200" kern="1200" dirty="0">
            <a:latin typeface="Geometr415 Md BT" panose="020B0602020204020303" pitchFamily="34" charset="0"/>
          </a:endParaRPr>
        </a:p>
      </dsp:txBody>
      <dsp:txXfrm>
        <a:off x="2146144" y="4025599"/>
        <a:ext cx="3715941" cy="928985"/>
      </dsp:txXfrm>
    </dsp:sp>
    <dsp:sp modelId="{9AE2EDF4-F32C-442B-8DDD-0C01C09BEDF1}">
      <dsp:nvSpPr>
        <dsp:cNvPr id="0" name=""/>
        <dsp:cNvSpPr/>
      </dsp:nvSpPr>
      <dsp:spPr>
        <a:xfrm>
          <a:off x="3452926" y="1726670"/>
          <a:ext cx="1393477" cy="13934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State C</a:t>
          </a:r>
          <a:endParaRPr lang="en-US" sz="3200" kern="1200" dirty="0"/>
        </a:p>
      </dsp:txBody>
      <dsp:txXfrm>
        <a:off x="3656996" y="1930740"/>
        <a:ext cx="985337" cy="985337"/>
      </dsp:txXfrm>
    </dsp:sp>
    <dsp:sp modelId="{B6A4DE16-2E59-478B-AE10-3A0701FADF65}">
      <dsp:nvSpPr>
        <dsp:cNvPr id="0" name=""/>
        <dsp:cNvSpPr/>
      </dsp:nvSpPr>
      <dsp:spPr>
        <a:xfrm>
          <a:off x="2455815" y="681252"/>
          <a:ext cx="1393477" cy="139347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State B</a:t>
          </a:r>
          <a:endParaRPr lang="en-US" sz="3200" kern="1200" dirty="0"/>
        </a:p>
      </dsp:txBody>
      <dsp:txXfrm>
        <a:off x="2659885" y="885322"/>
        <a:ext cx="985337" cy="985337"/>
      </dsp:txXfrm>
    </dsp:sp>
    <dsp:sp modelId="{74F2C6CD-636E-4434-A8D8-B383C7BC2600}">
      <dsp:nvSpPr>
        <dsp:cNvPr id="0" name=""/>
        <dsp:cNvSpPr/>
      </dsp:nvSpPr>
      <dsp:spPr>
        <a:xfrm>
          <a:off x="4020304" y="313377"/>
          <a:ext cx="1393477" cy="139347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State A</a:t>
          </a:r>
          <a:endParaRPr lang="en-US" sz="3200" kern="1200" dirty="0"/>
        </a:p>
      </dsp:txBody>
      <dsp:txXfrm>
        <a:off x="4224374" y="517447"/>
        <a:ext cx="985337" cy="985337"/>
      </dsp:txXfrm>
    </dsp:sp>
    <dsp:sp modelId="{F9BEEE81-C323-4BEF-9FA7-DBCCC1053E27}">
      <dsp:nvSpPr>
        <dsp:cNvPr id="0" name=""/>
        <dsp:cNvSpPr/>
      </dsp:nvSpPr>
      <dsp:spPr>
        <a:xfrm>
          <a:off x="1836507" y="61937"/>
          <a:ext cx="4335264" cy="3468211"/>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AC68C-5989-4286-B119-2BB20E4C6877}" type="datetimeFigureOut">
              <a:rPr lang="en-US" smtClean="0"/>
              <a:t>12/1/2015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7BD3E-D206-4862-B277-38189D8FC423}" type="slidenum">
              <a:rPr lang="en-US" smtClean="0"/>
              <a:t>‹#›</a:t>
            </a:fld>
            <a:endParaRPr lang="en-US" dirty="0"/>
          </a:p>
        </p:txBody>
      </p:sp>
    </p:spTree>
    <p:extLst>
      <p:ext uri="{BB962C8B-B14F-4D97-AF65-F5344CB8AC3E}">
        <p14:creationId xmlns:p14="http://schemas.microsoft.com/office/powerpoint/2010/main" val="414586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a:t>
            </a:fld>
            <a:endParaRPr lang="en-US" dirty="0"/>
          </a:p>
        </p:txBody>
      </p:sp>
    </p:spTree>
    <p:extLst>
      <p:ext uri="{BB962C8B-B14F-4D97-AF65-F5344CB8AC3E}">
        <p14:creationId xmlns:p14="http://schemas.microsoft.com/office/powerpoint/2010/main" val="366038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10</a:t>
            </a:fld>
            <a:endParaRPr lang="en-US" dirty="0"/>
          </a:p>
        </p:txBody>
      </p:sp>
    </p:spTree>
    <p:extLst>
      <p:ext uri="{BB962C8B-B14F-4D97-AF65-F5344CB8AC3E}">
        <p14:creationId xmlns:p14="http://schemas.microsoft.com/office/powerpoint/2010/main" val="108058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587BD3E-D206-4862-B277-38189D8FC423}" type="slidenum">
              <a:rPr lang="en-US" smtClean="0"/>
              <a:t>11</a:t>
            </a:fld>
            <a:endParaRPr lang="en-US" dirty="0"/>
          </a:p>
        </p:txBody>
      </p:sp>
    </p:spTree>
    <p:extLst>
      <p:ext uri="{BB962C8B-B14F-4D97-AF65-F5344CB8AC3E}">
        <p14:creationId xmlns:p14="http://schemas.microsoft.com/office/powerpoint/2010/main" val="18925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12</a:t>
            </a:fld>
            <a:endParaRPr lang="en-US" dirty="0"/>
          </a:p>
        </p:txBody>
      </p:sp>
    </p:spTree>
    <p:extLst>
      <p:ext uri="{BB962C8B-B14F-4D97-AF65-F5344CB8AC3E}">
        <p14:creationId xmlns:p14="http://schemas.microsoft.com/office/powerpoint/2010/main" val="134720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13</a:t>
            </a:fld>
            <a:endParaRPr lang="en-US" dirty="0"/>
          </a:p>
        </p:txBody>
      </p:sp>
    </p:spTree>
    <p:extLst>
      <p:ext uri="{BB962C8B-B14F-4D97-AF65-F5344CB8AC3E}">
        <p14:creationId xmlns:p14="http://schemas.microsoft.com/office/powerpoint/2010/main" val="48714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14</a:t>
            </a:fld>
            <a:endParaRPr lang="en-US" dirty="0"/>
          </a:p>
        </p:txBody>
      </p:sp>
    </p:spTree>
    <p:extLst>
      <p:ext uri="{BB962C8B-B14F-4D97-AF65-F5344CB8AC3E}">
        <p14:creationId xmlns:p14="http://schemas.microsoft.com/office/powerpoint/2010/main" val="344337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15</a:t>
            </a:fld>
            <a:endParaRPr lang="en-US" dirty="0"/>
          </a:p>
        </p:txBody>
      </p:sp>
    </p:spTree>
    <p:extLst>
      <p:ext uri="{BB962C8B-B14F-4D97-AF65-F5344CB8AC3E}">
        <p14:creationId xmlns:p14="http://schemas.microsoft.com/office/powerpoint/2010/main" val="231975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16</a:t>
            </a:fld>
            <a:endParaRPr lang="en-US" dirty="0"/>
          </a:p>
        </p:txBody>
      </p:sp>
    </p:spTree>
    <p:extLst>
      <p:ext uri="{BB962C8B-B14F-4D97-AF65-F5344CB8AC3E}">
        <p14:creationId xmlns:p14="http://schemas.microsoft.com/office/powerpoint/2010/main" val="87764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17</a:t>
            </a:fld>
            <a:endParaRPr lang="en-US" dirty="0"/>
          </a:p>
        </p:txBody>
      </p:sp>
    </p:spTree>
    <p:extLst>
      <p:ext uri="{BB962C8B-B14F-4D97-AF65-F5344CB8AC3E}">
        <p14:creationId xmlns:p14="http://schemas.microsoft.com/office/powerpoint/2010/main" val="1492719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18</a:t>
            </a:fld>
            <a:endParaRPr lang="en-US" dirty="0"/>
          </a:p>
        </p:txBody>
      </p:sp>
    </p:spTree>
    <p:extLst>
      <p:ext uri="{BB962C8B-B14F-4D97-AF65-F5344CB8AC3E}">
        <p14:creationId xmlns:p14="http://schemas.microsoft.com/office/powerpoint/2010/main" val="285968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19</a:t>
            </a:fld>
            <a:endParaRPr lang="en-US" dirty="0"/>
          </a:p>
        </p:txBody>
      </p:sp>
    </p:spTree>
    <p:extLst>
      <p:ext uri="{BB962C8B-B14F-4D97-AF65-F5344CB8AC3E}">
        <p14:creationId xmlns:p14="http://schemas.microsoft.com/office/powerpoint/2010/main" val="348372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a:t>
            </a:fld>
            <a:endParaRPr lang="en-US" dirty="0"/>
          </a:p>
        </p:txBody>
      </p:sp>
    </p:spTree>
    <p:extLst>
      <p:ext uri="{BB962C8B-B14F-4D97-AF65-F5344CB8AC3E}">
        <p14:creationId xmlns:p14="http://schemas.microsoft.com/office/powerpoint/2010/main" val="149547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20</a:t>
            </a:fld>
            <a:endParaRPr lang="en-US" dirty="0"/>
          </a:p>
        </p:txBody>
      </p:sp>
    </p:spTree>
    <p:extLst>
      <p:ext uri="{BB962C8B-B14F-4D97-AF65-F5344CB8AC3E}">
        <p14:creationId xmlns:p14="http://schemas.microsoft.com/office/powerpoint/2010/main" val="350192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21</a:t>
            </a:fld>
            <a:endParaRPr lang="en-US" dirty="0"/>
          </a:p>
        </p:txBody>
      </p:sp>
    </p:spTree>
    <p:extLst>
      <p:ext uri="{BB962C8B-B14F-4D97-AF65-F5344CB8AC3E}">
        <p14:creationId xmlns:p14="http://schemas.microsoft.com/office/powerpoint/2010/main" val="274017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22</a:t>
            </a:fld>
            <a:endParaRPr lang="en-US" dirty="0"/>
          </a:p>
        </p:txBody>
      </p:sp>
    </p:spTree>
    <p:extLst>
      <p:ext uri="{BB962C8B-B14F-4D97-AF65-F5344CB8AC3E}">
        <p14:creationId xmlns:p14="http://schemas.microsoft.com/office/powerpoint/2010/main" val="242013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23</a:t>
            </a:fld>
            <a:endParaRPr lang="en-US" dirty="0"/>
          </a:p>
        </p:txBody>
      </p:sp>
    </p:spTree>
    <p:extLst>
      <p:ext uri="{BB962C8B-B14F-4D97-AF65-F5344CB8AC3E}">
        <p14:creationId xmlns:p14="http://schemas.microsoft.com/office/powerpoint/2010/main" val="2077734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24</a:t>
            </a:fld>
            <a:endParaRPr lang="en-US" dirty="0"/>
          </a:p>
        </p:txBody>
      </p:sp>
    </p:spTree>
    <p:extLst>
      <p:ext uri="{BB962C8B-B14F-4D97-AF65-F5344CB8AC3E}">
        <p14:creationId xmlns:p14="http://schemas.microsoft.com/office/powerpoint/2010/main" val="670179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25</a:t>
            </a:fld>
            <a:endParaRPr lang="en-US" dirty="0"/>
          </a:p>
        </p:txBody>
      </p:sp>
    </p:spTree>
    <p:extLst>
      <p:ext uri="{BB962C8B-B14F-4D97-AF65-F5344CB8AC3E}">
        <p14:creationId xmlns:p14="http://schemas.microsoft.com/office/powerpoint/2010/main" val="281036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26</a:t>
            </a:fld>
            <a:endParaRPr lang="en-US" dirty="0"/>
          </a:p>
        </p:txBody>
      </p:sp>
    </p:spTree>
    <p:extLst>
      <p:ext uri="{BB962C8B-B14F-4D97-AF65-F5344CB8AC3E}">
        <p14:creationId xmlns:p14="http://schemas.microsoft.com/office/powerpoint/2010/main" val="3188112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27</a:t>
            </a:fld>
            <a:endParaRPr lang="en-US" dirty="0"/>
          </a:p>
        </p:txBody>
      </p:sp>
    </p:spTree>
    <p:extLst>
      <p:ext uri="{BB962C8B-B14F-4D97-AF65-F5344CB8AC3E}">
        <p14:creationId xmlns:p14="http://schemas.microsoft.com/office/powerpoint/2010/main" val="744666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28</a:t>
            </a:fld>
            <a:endParaRPr lang="en-US" dirty="0"/>
          </a:p>
        </p:txBody>
      </p:sp>
    </p:spTree>
    <p:extLst>
      <p:ext uri="{BB962C8B-B14F-4D97-AF65-F5344CB8AC3E}">
        <p14:creationId xmlns:p14="http://schemas.microsoft.com/office/powerpoint/2010/main" val="131296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29</a:t>
            </a:fld>
            <a:endParaRPr lang="en-US" dirty="0"/>
          </a:p>
        </p:txBody>
      </p:sp>
    </p:spTree>
    <p:extLst>
      <p:ext uri="{BB962C8B-B14F-4D97-AF65-F5344CB8AC3E}">
        <p14:creationId xmlns:p14="http://schemas.microsoft.com/office/powerpoint/2010/main" val="5545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a:t>
            </a:fld>
            <a:endParaRPr lang="en-US" dirty="0"/>
          </a:p>
        </p:txBody>
      </p:sp>
    </p:spTree>
    <p:extLst>
      <p:ext uri="{BB962C8B-B14F-4D97-AF65-F5344CB8AC3E}">
        <p14:creationId xmlns:p14="http://schemas.microsoft.com/office/powerpoint/2010/main" val="183460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30</a:t>
            </a:fld>
            <a:endParaRPr lang="en-US" dirty="0"/>
          </a:p>
        </p:txBody>
      </p:sp>
    </p:spTree>
    <p:extLst>
      <p:ext uri="{BB962C8B-B14F-4D97-AF65-F5344CB8AC3E}">
        <p14:creationId xmlns:p14="http://schemas.microsoft.com/office/powerpoint/2010/main" val="227792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31</a:t>
            </a:fld>
            <a:endParaRPr lang="en-US" dirty="0"/>
          </a:p>
        </p:txBody>
      </p:sp>
    </p:spTree>
    <p:extLst>
      <p:ext uri="{BB962C8B-B14F-4D97-AF65-F5344CB8AC3E}">
        <p14:creationId xmlns:p14="http://schemas.microsoft.com/office/powerpoint/2010/main" val="2226687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32</a:t>
            </a:fld>
            <a:endParaRPr lang="en-US" dirty="0"/>
          </a:p>
        </p:txBody>
      </p:sp>
    </p:spTree>
    <p:extLst>
      <p:ext uri="{BB962C8B-B14F-4D97-AF65-F5344CB8AC3E}">
        <p14:creationId xmlns:p14="http://schemas.microsoft.com/office/powerpoint/2010/main" val="1182198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33</a:t>
            </a:fld>
            <a:endParaRPr lang="en-US" dirty="0"/>
          </a:p>
        </p:txBody>
      </p:sp>
    </p:spTree>
    <p:extLst>
      <p:ext uri="{BB962C8B-B14F-4D97-AF65-F5344CB8AC3E}">
        <p14:creationId xmlns:p14="http://schemas.microsoft.com/office/powerpoint/2010/main" val="2914967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34</a:t>
            </a:fld>
            <a:endParaRPr lang="en-US" dirty="0"/>
          </a:p>
        </p:txBody>
      </p:sp>
    </p:spTree>
    <p:extLst>
      <p:ext uri="{BB962C8B-B14F-4D97-AF65-F5344CB8AC3E}">
        <p14:creationId xmlns:p14="http://schemas.microsoft.com/office/powerpoint/2010/main" val="3154014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35</a:t>
            </a:fld>
            <a:endParaRPr lang="en-US" dirty="0"/>
          </a:p>
        </p:txBody>
      </p:sp>
    </p:spTree>
    <p:extLst>
      <p:ext uri="{BB962C8B-B14F-4D97-AF65-F5344CB8AC3E}">
        <p14:creationId xmlns:p14="http://schemas.microsoft.com/office/powerpoint/2010/main" val="4075491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36</a:t>
            </a:fld>
            <a:endParaRPr lang="en-US" dirty="0"/>
          </a:p>
        </p:txBody>
      </p:sp>
    </p:spTree>
    <p:extLst>
      <p:ext uri="{BB962C8B-B14F-4D97-AF65-F5344CB8AC3E}">
        <p14:creationId xmlns:p14="http://schemas.microsoft.com/office/powerpoint/2010/main" val="2111644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37</a:t>
            </a:fld>
            <a:endParaRPr lang="en-US" dirty="0"/>
          </a:p>
        </p:txBody>
      </p:sp>
    </p:spTree>
    <p:extLst>
      <p:ext uri="{BB962C8B-B14F-4D97-AF65-F5344CB8AC3E}">
        <p14:creationId xmlns:p14="http://schemas.microsoft.com/office/powerpoint/2010/main" val="856838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38</a:t>
            </a:fld>
            <a:endParaRPr lang="en-US" dirty="0"/>
          </a:p>
        </p:txBody>
      </p:sp>
    </p:spTree>
    <p:extLst>
      <p:ext uri="{BB962C8B-B14F-4D97-AF65-F5344CB8AC3E}">
        <p14:creationId xmlns:p14="http://schemas.microsoft.com/office/powerpoint/2010/main" val="1391718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39</a:t>
            </a:fld>
            <a:endParaRPr lang="en-US" dirty="0"/>
          </a:p>
        </p:txBody>
      </p:sp>
    </p:spTree>
    <p:extLst>
      <p:ext uri="{BB962C8B-B14F-4D97-AF65-F5344CB8AC3E}">
        <p14:creationId xmlns:p14="http://schemas.microsoft.com/office/powerpoint/2010/main" val="268797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a:t>
            </a:fld>
            <a:endParaRPr lang="en-US" dirty="0"/>
          </a:p>
        </p:txBody>
      </p:sp>
    </p:spTree>
    <p:extLst>
      <p:ext uri="{BB962C8B-B14F-4D97-AF65-F5344CB8AC3E}">
        <p14:creationId xmlns:p14="http://schemas.microsoft.com/office/powerpoint/2010/main" val="3732592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40</a:t>
            </a:fld>
            <a:endParaRPr lang="en-US" dirty="0"/>
          </a:p>
        </p:txBody>
      </p:sp>
    </p:spTree>
    <p:extLst>
      <p:ext uri="{BB962C8B-B14F-4D97-AF65-F5344CB8AC3E}">
        <p14:creationId xmlns:p14="http://schemas.microsoft.com/office/powerpoint/2010/main" val="2838550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41</a:t>
            </a:fld>
            <a:endParaRPr lang="en-US" dirty="0"/>
          </a:p>
        </p:txBody>
      </p:sp>
    </p:spTree>
    <p:extLst>
      <p:ext uri="{BB962C8B-B14F-4D97-AF65-F5344CB8AC3E}">
        <p14:creationId xmlns:p14="http://schemas.microsoft.com/office/powerpoint/2010/main" val="2271099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42</a:t>
            </a:fld>
            <a:endParaRPr lang="en-US" dirty="0"/>
          </a:p>
        </p:txBody>
      </p:sp>
    </p:spTree>
    <p:extLst>
      <p:ext uri="{BB962C8B-B14F-4D97-AF65-F5344CB8AC3E}">
        <p14:creationId xmlns:p14="http://schemas.microsoft.com/office/powerpoint/2010/main" val="1011980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43</a:t>
            </a:fld>
            <a:endParaRPr lang="en-US" dirty="0"/>
          </a:p>
        </p:txBody>
      </p:sp>
    </p:spTree>
    <p:extLst>
      <p:ext uri="{BB962C8B-B14F-4D97-AF65-F5344CB8AC3E}">
        <p14:creationId xmlns:p14="http://schemas.microsoft.com/office/powerpoint/2010/main" val="743973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44</a:t>
            </a:fld>
            <a:endParaRPr lang="en-US" dirty="0"/>
          </a:p>
        </p:txBody>
      </p:sp>
    </p:spTree>
    <p:extLst>
      <p:ext uri="{BB962C8B-B14F-4D97-AF65-F5344CB8AC3E}">
        <p14:creationId xmlns:p14="http://schemas.microsoft.com/office/powerpoint/2010/main" val="3230821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52</a:t>
            </a:fld>
            <a:endParaRPr lang="en-US" dirty="0"/>
          </a:p>
        </p:txBody>
      </p:sp>
    </p:spTree>
    <p:extLst>
      <p:ext uri="{BB962C8B-B14F-4D97-AF65-F5344CB8AC3E}">
        <p14:creationId xmlns:p14="http://schemas.microsoft.com/office/powerpoint/2010/main" val="998098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53</a:t>
            </a:fld>
            <a:endParaRPr lang="en-US" dirty="0"/>
          </a:p>
        </p:txBody>
      </p:sp>
    </p:spTree>
    <p:extLst>
      <p:ext uri="{BB962C8B-B14F-4D97-AF65-F5344CB8AC3E}">
        <p14:creationId xmlns:p14="http://schemas.microsoft.com/office/powerpoint/2010/main" val="4169887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54</a:t>
            </a:fld>
            <a:endParaRPr lang="en-US" dirty="0"/>
          </a:p>
        </p:txBody>
      </p:sp>
    </p:spTree>
    <p:extLst>
      <p:ext uri="{BB962C8B-B14F-4D97-AF65-F5344CB8AC3E}">
        <p14:creationId xmlns:p14="http://schemas.microsoft.com/office/powerpoint/2010/main" val="1973925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55</a:t>
            </a:fld>
            <a:endParaRPr lang="en-US" dirty="0"/>
          </a:p>
        </p:txBody>
      </p:sp>
    </p:spTree>
    <p:extLst>
      <p:ext uri="{BB962C8B-B14F-4D97-AF65-F5344CB8AC3E}">
        <p14:creationId xmlns:p14="http://schemas.microsoft.com/office/powerpoint/2010/main" val="3522417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56</a:t>
            </a:fld>
            <a:endParaRPr lang="en-US" dirty="0"/>
          </a:p>
        </p:txBody>
      </p:sp>
    </p:spTree>
    <p:extLst>
      <p:ext uri="{BB962C8B-B14F-4D97-AF65-F5344CB8AC3E}">
        <p14:creationId xmlns:p14="http://schemas.microsoft.com/office/powerpoint/2010/main" val="381820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a:t>
            </a:fld>
            <a:endParaRPr lang="en-US" dirty="0"/>
          </a:p>
        </p:txBody>
      </p:sp>
    </p:spTree>
    <p:extLst>
      <p:ext uri="{BB962C8B-B14F-4D97-AF65-F5344CB8AC3E}">
        <p14:creationId xmlns:p14="http://schemas.microsoft.com/office/powerpoint/2010/main" val="2796367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57</a:t>
            </a:fld>
            <a:endParaRPr lang="en-US" dirty="0"/>
          </a:p>
        </p:txBody>
      </p:sp>
    </p:spTree>
    <p:extLst>
      <p:ext uri="{BB962C8B-B14F-4D97-AF65-F5344CB8AC3E}">
        <p14:creationId xmlns:p14="http://schemas.microsoft.com/office/powerpoint/2010/main" val="4175175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58</a:t>
            </a:fld>
            <a:endParaRPr lang="en-US" dirty="0"/>
          </a:p>
        </p:txBody>
      </p:sp>
    </p:spTree>
    <p:extLst>
      <p:ext uri="{BB962C8B-B14F-4D97-AF65-F5344CB8AC3E}">
        <p14:creationId xmlns:p14="http://schemas.microsoft.com/office/powerpoint/2010/main" val="3273118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59</a:t>
            </a:fld>
            <a:endParaRPr lang="en-US" dirty="0"/>
          </a:p>
        </p:txBody>
      </p:sp>
    </p:spTree>
    <p:extLst>
      <p:ext uri="{BB962C8B-B14F-4D97-AF65-F5344CB8AC3E}">
        <p14:creationId xmlns:p14="http://schemas.microsoft.com/office/powerpoint/2010/main" val="2314070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60</a:t>
            </a:fld>
            <a:endParaRPr lang="en-US" dirty="0"/>
          </a:p>
        </p:txBody>
      </p:sp>
    </p:spTree>
    <p:extLst>
      <p:ext uri="{BB962C8B-B14F-4D97-AF65-F5344CB8AC3E}">
        <p14:creationId xmlns:p14="http://schemas.microsoft.com/office/powerpoint/2010/main" val="4232383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61</a:t>
            </a:fld>
            <a:endParaRPr lang="en-US" dirty="0"/>
          </a:p>
        </p:txBody>
      </p:sp>
    </p:spTree>
    <p:extLst>
      <p:ext uri="{BB962C8B-B14F-4D97-AF65-F5344CB8AC3E}">
        <p14:creationId xmlns:p14="http://schemas.microsoft.com/office/powerpoint/2010/main" val="330719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6</a:t>
            </a:fld>
            <a:endParaRPr lang="en-US" dirty="0"/>
          </a:p>
        </p:txBody>
      </p:sp>
    </p:spTree>
    <p:extLst>
      <p:ext uri="{BB962C8B-B14F-4D97-AF65-F5344CB8AC3E}">
        <p14:creationId xmlns:p14="http://schemas.microsoft.com/office/powerpoint/2010/main" val="336208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7</a:t>
            </a:fld>
            <a:endParaRPr lang="en-US" dirty="0"/>
          </a:p>
        </p:txBody>
      </p:sp>
    </p:spTree>
    <p:extLst>
      <p:ext uri="{BB962C8B-B14F-4D97-AF65-F5344CB8AC3E}">
        <p14:creationId xmlns:p14="http://schemas.microsoft.com/office/powerpoint/2010/main" val="25322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8</a:t>
            </a:fld>
            <a:endParaRPr lang="en-US" dirty="0"/>
          </a:p>
        </p:txBody>
      </p:sp>
    </p:spTree>
    <p:extLst>
      <p:ext uri="{BB962C8B-B14F-4D97-AF65-F5344CB8AC3E}">
        <p14:creationId xmlns:p14="http://schemas.microsoft.com/office/powerpoint/2010/main" val="138870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BD3E-D206-4862-B277-38189D8FC423}" type="slidenum">
              <a:rPr lang="en-US" smtClean="0"/>
              <a:t>9</a:t>
            </a:fld>
            <a:endParaRPr lang="en-US" dirty="0"/>
          </a:p>
        </p:txBody>
      </p:sp>
    </p:spTree>
    <p:extLst>
      <p:ext uri="{BB962C8B-B14F-4D97-AF65-F5344CB8AC3E}">
        <p14:creationId xmlns:p14="http://schemas.microsoft.com/office/powerpoint/2010/main" val="312837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4454"/>
            <a:ext cx="9144000" cy="5923547"/>
          </a:xfrm>
          <a:prstGeom prst="rect">
            <a:avLst/>
          </a:prstGeom>
        </p:spPr>
      </p:pic>
      <p:sp>
        <p:nvSpPr>
          <p:cNvPr id="6" name="Rectangle 5"/>
          <p:cNvSpPr/>
          <p:nvPr userDrawn="1"/>
        </p:nvSpPr>
        <p:spPr>
          <a:xfrm>
            <a:off x="1" y="0"/>
            <a:ext cx="9164319" cy="930442"/>
          </a:xfrm>
          <a:prstGeom prst="rect">
            <a:avLst/>
          </a:prstGeom>
          <a:solidFill>
            <a:srgbClr val="0A457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DA291C"/>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6501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489286" y="1396605"/>
            <a:ext cx="8229600" cy="4304638"/>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489286" y="406007"/>
            <a:ext cx="8229601" cy="90306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7" y="5848953"/>
            <a:ext cx="1799435" cy="861341"/>
          </a:xfrm>
          <a:prstGeom prst="rect">
            <a:avLst/>
          </a:prstGeom>
        </p:spPr>
      </p:pic>
    </p:spTree>
    <p:extLst>
      <p:ext uri="{BB962C8B-B14F-4D97-AF65-F5344CB8AC3E}">
        <p14:creationId xmlns:p14="http://schemas.microsoft.com/office/powerpoint/2010/main" val="63685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425118" y="1436712"/>
            <a:ext cx="8229600" cy="4217733"/>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425118"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51" y="5823286"/>
            <a:ext cx="1808907" cy="865875"/>
          </a:xfrm>
          <a:prstGeom prst="rect">
            <a:avLst/>
          </a:prstGeom>
        </p:spPr>
      </p:pic>
    </p:spTree>
    <p:extLst>
      <p:ext uri="{BB962C8B-B14F-4D97-AF65-F5344CB8AC3E}">
        <p14:creationId xmlns:p14="http://schemas.microsoft.com/office/powerpoint/2010/main" val="3943160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4" name="Rectangle 3"/>
          <p:cNvSpPr/>
          <p:nvPr/>
        </p:nvSpPr>
        <p:spPr>
          <a:xfrm>
            <a:off x="64169"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344908" y="1436710"/>
            <a:ext cx="8211979" cy="4314385"/>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344908"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201" y="5813955"/>
            <a:ext cx="998379" cy="859531"/>
          </a:xfrm>
          <a:prstGeom prst="rect">
            <a:avLst/>
          </a:prstGeom>
        </p:spPr>
      </p:pic>
    </p:spTree>
    <p:extLst>
      <p:ext uri="{BB962C8B-B14F-4D97-AF65-F5344CB8AC3E}">
        <p14:creationId xmlns:p14="http://schemas.microsoft.com/office/powerpoint/2010/main" val="25254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609602" y="1436712"/>
            <a:ext cx="7213600" cy="3632203"/>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609601"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22" y="5491352"/>
            <a:ext cx="1438275" cy="1238250"/>
          </a:xfrm>
          <a:prstGeom prst="rect">
            <a:avLst/>
          </a:prstGeom>
        </p:spPr>
      </p:pic>
    </p:spTree>
    <p:extLst>
      <p:ext uri="{BB962C8B-B14F-4D97-AF65-F5344CB8AC3E}">
        <p14:creationId xmlns:p14="http://schemas.microsoft.com/office/powerpoint/2010/main" val="246899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342900"/>
            <a:endParaRPr lang="en-US"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342900"/>
            <a:fld id="{639624AE-EB5F-4AAA-A1BA-6F927E3AF686}"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83217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342900"/>
            <a:endParaRPr lang="en-US"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342900"/>
            <a:fld id="{639624AE-EB5F-4AAA-A1BA-6F927E3AF686}"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91857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072C6F-E014-4109-9CC5-F12D33FDFB11}" type="datetimeFigureOut">
              <a:rPr lang="en-US" smtClean="0"/>
              <a:t>12/1/2015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1207646-44AA-404F-A02C-5633A47B512F}" type="slidenum">
              <a:rPr lang="en-US" smtClean="0"/>
              <a:t>‹#›</a:t>
            </a:fld>
            <a:endParaRPr lang="en-US" dirty="0"/>
          </a:p>
        </p:txBody>
      </p:sp>
    </p:spTree>
    <p:extLst>
      <p:ext uri="{BB962C8B-B14F-4D97-AF65-F5344CB8AC3E}">
        <p14:creationId xmlns:p14="http://schemas.microsoft.com/office/powerpoint/2010/main" val="297488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4454"/>
            <a:ext cx="9144000" cy="5923547"/>
          </a:xfrm>
          <a:prstGeom prst="rect">
            <a:avLst/>
          </a:prstGeom>
        </p:spPr>
      </p:pic>
      <p:sp>
        <p:nvSpPr>
          <p:cNvPr id="6" name="Rectangle 5"/>
          <p:cNvSpPr/>
          <p:nvPr userDrawn="1"/>
        </p:nvSpPr>
        <p:spPr>
          <a:xfrm>
            <a:off x="1" y="0"/>
            <a:ext cx="9164319" cy="930442"/>
          </a:xfrm>
          <a:prstGeom prst="rect">
            <a:avLst/>
          </a:prstGeom>
          <a:solidFill>
            <a:srgbClr val="0A457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DA291C"/>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32593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0A457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DA291C"/>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6009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2314"/>
            <a:ext cx="9144000" cy="5915687"/>
          </a:xfrm>
          <a:prstGeom prst="rect">
            <a:avLst/>
          </a:prstGeom>
        </p:spPr>
      </p:pic>
      <p:sp>
        <p:nvSpPr>
          <p:cNvPr id="6" name="Rectangle 5"/>
          <p:cNvSpPr/>
          <p:nvPr userDrawn="1"/>
        </p:nvSpPr>
        <p:spPr>
          <a:xfrm>
            <a:off x="1" y="0"/>
            <a:ext cx="9164319" cy="930442"/>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7573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0A457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DA291C"/>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6652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39151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0088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686"/>
            <a:ext cx="9144000" cy="5835314"/>
          </a:xfrm>
          <a:prstGeom prst="rect">
            <a:avLst/>
          </a:prstGeom>
        </p:spPr>
      </p:pic>
      <p:sp>
        <p:nvSpPr>
          <p:cNvPr id="6" name="Rectangle 5"/>
          <p:cNvSpPr/>
          <p:nvPr userDrawn="1"/>
        </p:nvSpPr>
        <p:spPr>
          <a:xfrm>
            <a:off x="1" y="870757"/>
            <a:ext cx="9164319" cy="138853"/>
          </a:xfrm>
          <a:prstGeom prst="rect">
            <a:avLst/>
          </a:prstGeom>
          <a:solidFill>
            <a:srgbClr val="0A457C"/>
          </a:solidFill>
          <a:ln>
            <a:solidFill>
              <a:srgbClr val="0A457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sp>
        <p:nvSpPr>
          <p:cNvPr id="7" name="Text Placeholder 12"/>
          <p:cNvSpPr>
            <a:spLocks noGrp="1"/>
          </p:cNvSpPr>
          <p:nvPr userDrawn="1">
            <p:ph type="body" sz="quarter" idx="12" hasCustomPrompt="1"/>
          </p:nvPr>
        </p:nvSpPr>
        <p:spPr>
          <a:xfrm>
            <a:off x="1363718" y="130955"/>
            <a:ext cx="6104590" cy="777657"/>
          </a:xfrm>
          <a:prstGeom prst="rect">
            <a:avLst/>
          </a:prstGeom>
        </p:spPr>
        <p:txBody>
          <a:bodyPr vert="horz" lIns="0" tIns="0" rIns="0" bIns="0"/>
          <a:lstStyle>
            <a:lvl1pPr marL="0" indent="0" algn="ctr">
              <a:spcBef>
                <a:spcPts val="0"/>
              </a:spcBef>
              <a:buFontTx/>
              <a:buNone/>
              <a:defRPr sz="3000" b="1" i="0" cap="all" baseline="0">
                <a:solidFill>
                  <a:srgbClr val="00396B"/>
                </a:solidFill>
                <a:latin typeface="Geometr415 Md BT" panose="020B0602020204020303" pitchFamily="34" charset="0"/>
              </a:defRPr>
            </a:lvl1pPr>
          </a:lstStyle>
          <a:p>
            <a:pPr lvl="0"/>
            <a:r>
              <a:rPr lang="en-US" dirty="0" smtClean="0"/>
              <a:t>Headline Goes Here</a:t>
            </a:r>
          </a:p>
        </p:txBody>
      </p:sp>
      <p:sp>
        <p:nvSpPr>
          <p:cNvPr id="10" name="Content Placeholder 8"/>
          <p:cNvSpPr>
            <a:spLocks noGrp="1"/>
          </p:cNvSpPr>
          <p:nvPr>
            <p:ph sz="quarter" idx="10"/>
          </p:nvPr>
        </p:nvSpPr>
        <p:spPr>
          <a:xfrm>
            <a:off x="220718" y="1321962"/>
            <a:ext cx="8663151" cy="4929062"/>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7244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89" y="471489"/>
            <a:ext cx="2771775" cy="5915025"/>
          </a:xfrm>
          <a:prstGeom prst="rect">
            <a:avLst/>
          </a:prstGeom>
        </p:spPr>
      </p:pic>
      <p:sp>
        <p:nvSpPr>
          <p:cNvPr id="14" name="Text Placeholder 14"/>
          <p:cNvSpPr>
            <a:spLocks noGrp="1"/>
          </p:cNvSpPr>
          <p:nvPr>
            <p:ph type="body" sz="quarter" idx="11"/>
          </p:nvPr>
        </p:nvSpPr>
        <p:spPr>
          <a:xfrm>
            <a:off x="457201" y="432730"/>
            <a:ext cx="8229601" cy="761999"/>
          </a:xfrm>
          <a:prstGeom prst="rect">
            <a:avLst/>
          </a:prstGeom>
        </p:spPr>
        <p:txBody>
          <a:bodyPr vert="horz" lIns="0" tIns="0" rIns="0" bIns="0"/>
          <a:lstStyle>
            <a:lvl1pPr marL="0" indent="0">
              <a:spcBef>
                <a:spcPts val="0"/>
              </a:spcBef>
              <a:spcAft>
                <a:spcPts val="0"/>
              </a:spcAft>
              <a:buFontTx/>
              <a:buNone/>
              <a:defRPr sz="21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smtClean="0"/>
              <a:t>Click to edit Master text styles</a:t>
            </a:r>
          </a:p>
        </p:txBody>
      </p:sp>
      <p:sp>
        <p:nvSpPr>
          <p:cNvPr id="5" name="Content Placeholder 8"/>
          <p:cNvSpPr>
            <a:spLocks noGrp="1"/>
          </p:cNvSpPr>
          <p:nvPr>
            <p:ph sz="quarter" idx="12"/>
          </p:nvPr>
        </p:nvSpPr>
        <p:spPr>
          <a:xfrm>
            <a:off x="457201" y="1237471"/>
            <a:ext cx="8287790" cy="5331773"/>
          </a:xfrm>
          <a:prstGeom prst="rect">
            <a:avLst/>
          </a:prstGeom>
        </p:spPr>
        <p:txBody>
          <a:bodyPr vert="horz" lIns="0" tIns="0" rIns="0" bIns="0"/>
          <a:lstStyle>
            <a:lvl1pPr marL="0" indent="0">
              <a:spcBef>
                <a:spcPts val="0"/>
              </a:spcBef>
              <a:buFontTx/>
              <a:buNone/>
              <a:defRPr sz="18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1500" baseline="0">
                <a:solidFill>
                  <a:srgbClr val="646464"/>
                </a:solidFill>
                <a:latin typeface="Georgia" panose="02040502050405020303" pitchFamily="18" charset="0"/>
              </a:defRPr>
            </a:lvl2pPr>
            <a:lvl3pPr marL="582893" indent="-102863">
              <a:spcBef>
                <a:spcPts val="324"/>
              </a:spcBef>
              <a:buClr>
                <a:srgbClr val="00396B"/>
              </a:buClr>
              <a:buSzPct val="90000"/>
              <a:buFont typeface="Wingdings" charset="2"/>
              <a:buChar char="§"/>
              <a:defRPr sz="15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4906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14"/>
          <p:cNvSpPr>
            <a:spLocks noGrp="1"/>
          </p:cNvSpPr>
          <p:nvPr>
            <p:ph type="body" sz="quarter" idx="11" hasCustomPrompt="1"/>
          </p:nvPr>
        </p:nvSpPr>
        <p:spPr>
          <a:xfrm>
            <a:off x="457201" y="407454"/>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7" name="Content Placeholder 8"/>
          <p:cNvSpPr>
            <a:spLocks noGrp="1"/>
          </p:cNvSpPr>
          <p:nvPr>
            <p:ph sz="quarter" idx="12"/>
          </p:nvPr>
        </p:nvSpPr>
        <p:spPr>
          <a:xfrm>
            <a:off x="457201" y="1237469"/>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120469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descr="CASA_BlueTexture_Small.jpg"/>
          <p:cNvPicPr>
            <a:picLocks noChangeAspect="1"/>
          </p:cNvPicPr>
          <p:nvPr/>
        </p:nvPicPr>
        <p:blipFill>
          <a:blip r:embed="rId2"/>
          <a:srcRect b="19567"/>
          <a:stretch>
            <a:fillRect/>
          </a:stretch>
        </p:blipFill>
        <p:spPr>
          <a:xfrm>
            <a:off x="-56148" y="0"/>
            <a:ext cx="9200147" cy="6858000"/>
          </a:xfrm>
          <a:prstGeom prst="rect">
            <a:avLst/>
          </a:prstGeom>
          <a:effectLst>
            <a:outerShdw blurRad="50800" dist="38100" dir="2700000">
              <a:srgbClr val="000000">
                <a:alpha val="22000"/>
              </a:srgbClr>
            </a:outerShdw>
          </a:effectLst>
        </p:spPr>
      </p:pic>
      <p:sp>
        <p:nvSpPr>
          <p:cNvPr id="5" name="Text Placeholder 14"/>
          <p:cNvSpPr>
            <a:spLocks noGrp="1"/>
          </p:cNvSpPr>
          <p:nvPr>
            <p:ph type="body" sz="quarter" idx="11" hasCustomPrompt="1"/>
          </p:nvPr>
        </p:nvSpPr>
        <p:spPr>
          <a:xfrm>
            <a:off x="457201" y="407454"/>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7" name="Content Placeholder 8"/>
          <p:cNvSpPr>
            <a:spLocks noGrp="1"/>
          </p:cNvSpPr>
          <p:nvPr>
            <p:ph sz="quarter" idx="12"/>
          </p:nvPr>
        </p:nvSpPr>
        <p:spPr>
          <a:xfrm>
            <a:off x="457201" y="1237469"/>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5938" y="6155321"/>
            <a:ext cx="1341771" cy="642270"/>
          </a:xfrm>
          <a:prstGeom prst="rect">
            <a:avLst/>
          </a:prstGeom>
        </p:spPr>
      </p:pic>
    </p:spTree>
    <p:extLst>
      <p:ext uri="{BB962C8B-B14F-4D97-AF65-F5344CB8AC3E}">
        <p14:creationId xmlns:p14="http://schemas.microsoft.com/office/powerpoint/2010/main" val="8977594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489286" y="1396605"/>
            <a:ext cx="8229600" cy="4304638"/>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489286" y="406007"/>
            <a:ext cx="8229601" cy="90306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7" y="5848953"/>
            <a:ext cx="1799435" cy="861341"/>
          </a:xfrm>
          <a:prstGeom prst="rect">
            <a:avLst/>
          </a:prstGeom>
        </p:spPr>
      </p:pic>
    </p:spTree>
    <p:extLst>
      <p:ext uri="{BB962C8B-B14F-4D97-AF65-F5344CB8AC3E}">
        <p14:creationId xmlns:p14="http://schemas.microsoft.com/office/powerpoint/2010/main" val="252824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425118" y="1436712"/>
            <a:ext cx="8229600" cy="4217733"/>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425118"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251" y="5823286"/>
            <a:ext cx="1808907" cy="865875"/>
          </a:xfrm>
          <a:prstGeom prst="rect">
            <a:avLst/>
          </a:prstGeom>
        </p:spPr>
      </p:pic>
    </p:spTree>
    <p:extLst>
      <p:ext uri="{BB962C8B-B14F-4D97-AF65-F5344CB8AC3E}">
        <p14:creationId xmlns:p14="http://schemas.microsoft.com/office/powerpoint/2010/main" val="3149703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4" name="Rectangle 3"/>
          <p:cNvSpPr/>
          <p:nvPr/>
        </p:nvSpPr>
        <p:spPr>
          <a:xfrm>
            <a:off x="64169"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344908" y="1436710"/>
            <a:ext cx="8211979" cy="4314385"/>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344908"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3201" y="5813955"/>
            <a:ext cx="998379" cy="859531"/>
          </a:xfrm>
          <a:prstGeom prst="rect">
            <a:avLst/>
          </a:prstGeom>
        </p:spPr>
      </p:pic>
    </p:spTree>
    <p:extLst>
      <p:ext uri="{BB962C8B-B14F-4D97-AF65-F5344CB8AC3E}">
        <p14:creationId xmlns:p14="http://schemas.microsoft.com/office/powerpoint/2010/main" val="245133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A457C"/>
          </a:solidFill>
          <a:ln w="0" cap="flat" cmpd="sng" algn="ctr">
            <a:solidFill>
              <a:schemeClr val="accent1">
                <a:shade val="95000"/>
                <a:satMod val="105000"/>
              </a:scheme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latin typeface="Geometr415 Md BT" panose="020B0602020204020303" pitchFamily="34" charset="0"/>
            </a:endParaRPr>
          </a:p>
        </p:txBody>
      </p:sp>
      <p:sp>
        <p:nvSpPr>
          <p:cNvPr id="8" name="Content Placeholder 8"/>
          <p:cNvSpPr>
            <a:spLocks noGrp="1"/>
          </p:cNvSpPr>
          <p:nvPr>
            <p:ph sz="quarter" idx="12"/>
          </p:nvPr>
        </p:nvSpPr>
        <p:spPr>
          <a:xfrm>
            <a:off x="609602" y="1436712"/>
            <a:ext cx="7213600" cy="3632203"/>
          </a:xfrm>
          <a:prstGeom prst="rect">
            <a:avLst/>
          </a:prstGeom>
        </p:spPr>
        <p:txBody>
          <a:bodyPr vert="horz" lIns="0" tIns="0" rIns="0" bIns="0"/>
          <a:lstStyle>
            <a:lvl1pPr marL="0" indent="0">
              <a:spcBef>
                <a:spcPts val="0"/>
              </a:spcBef>
              <a:buFontTx/>
              <a:buNone/>
              <a:defRPr sz="2400" b="0" i="0" cap="none" baseline="0">
                <a:solidFill>
                  <a:schemeClr val="bg1"/>
                </a:solidFill>
                <a:latin typeface="Georgia" panose="02040502050405020303" pitchFamily="18" charset="0"/>
                <a:cs typeface="Georgia" panose="02040502050405020303" pitchFamily="18" charset="0"/>
              </a:defRPr>
            </a:lvl1pPr>
            <a:lvl2pPr marL="488615" indent="-214313">
              <a:spcBef>
                <a:spcPts val="0"/>
              </a:spcBef>
              <a:buClr>
                <a:schemeClr val="bg1"/>
              </a:buClr>
              <a:buFont typeface="Arial" panose="020B0604020202020204" pitchFamily="34" charset="0"/>
              <a:buChar char="•"/>
              <a:defRPr sz="2100" baseline="0">
                <a:solidFill>
                  <a:srgbClr val="FFFFFF"/>
                </a:solidFill>
                <a:latin typeface="Georgia" panose="02040502050405020303" pitchFamily="18" charset="0"/>
                <a:cs typeface="Georgia" panose="02040502050405020303" pitchFamily="18" charset="0"/>
              </a:defRPr>
            </a:lvl2pPr>
            <a:lvl3pPr marL="694342" indent="-214313">
              <a:spcBef>
                <a:spcPts val="324"/>
              </a:spcBef>
              <a:buClr>
                <a:schemeClr val="bg1"/>
              </a:buClr>
              <a:buSzPct val="90000"/>
              <a:buFont typeface="Symbol" panose="05050102010706020507" pitchFamily="18" charset="2"/>
              <a:buChar char=""/>
              <a:defRPr sz="1800" b="0" i="1" baseline="0">
                <a:solidFill>
                  <a:srgbClr val="FFFFFF"/>
                </a:solidFill>
                <a:latin typeface="Georgia" panose="02040502050405020303" pitchFamily="18" charset="0"/>
                <a:cs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
        <p:nvSpPr>
          <p:cNvPr id="9" name="Text Placeholder 14"/>
          <p:cNvSpPr>
            <a:spLocks noGrp="1"/>
          </p:cNvSpPr>
          <p:nvPr>
            <p:ph type="body" sz="quarter" idx="13" hasCustomPrompt="1"/>
          </p:nvPr>
        </p:nvSpPr>
        <p:spPr>
          <a:xfrm>
            <a:off x="609601" y="446112"/>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chemeClr val="bg1"/>
                </a:solidFill>
                <a:latin typeface="Geometr415 Md BT" panose="020B0602020204020303" pitchFamily="34" charset="0"/>
                <a:cs typeface="Geometr415 Md BT" panose="020B0602020204020303" pitchFamily="34" charset="0"/>
              </a:defRPr>
            </a:lvl1pPr>
          </a:lstStyle>
          <a:p>
            <a:pPr lvl="0"/>
            <a:r>
              <a:rPr lang="en-US" dirty="0" smtClean="0"/>
              <a:t>Click to edit text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22" y="5491352"/>
            <a:ext cx="1438275" cy="1238250"/>
          </a:xfrm>
          <a:prstGeom prst="rect">
            <a:avLst/>
          </a:prstGeom>
        </p:spPr>
      </p:pic>
    </p:spTree>
    <p:extLst>
      <p:ext uri="{BB962C8B-B14F-4D97-AF65-F5344CB8AC3E}">
        <p14:creationId xmlns:p14="http://schemas.microsoft.com/office/powerpoint/2010/main" val="255500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2314"/>
            <a:ext cx="9144000" cy="5915687"/>
          </a:xfrm>
          <a:prstGeom prst="rect">
            <a:avLst/>
          </a:prstGeom>
        </p:spPr>
      </p:pic>
      <p:sp>
        <p:nvSpPr>
          <p:cNvPr id="6" name="Rectangle 5"/>
          <p:cNvSpPr/>
          <p:nvPr userDrawn="1"/>
        </p:nvSpPr>
        <p:spPr>
          <a:xfrm>
            <a:off x="1" y="0"/>
            <a:ext cx="9164319" cy="930442"/>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9558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342900"/>
            <a:endParaRPr lang="en-US"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342900"/>
            <a:fld id="{639624AE-EB5F-4AAA-A1BA-6F927E3AF686}"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780126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defTabSz="342900"/>
            <a:endParaRPr lang="en-US"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defTabSz="342900"/>
            <a:endParaRPr lang="en-US"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defTabSz="342900"/>
            <a:fld id="{639624AE-EB5F-4AAA-A1BA-6F927E3AF686}"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05256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49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1" y="0"/>
            <a:ext cx="9164319" cy="930442"/>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50" y="105228"/>
            <a:ext cx="1504129" cy="719986"/>
          </a:xfrm>
          <a:prstGeom prst="rect">
            <a:avLst/>
          </a:prstGeom>
        </p:spPr>
      </p:pic>
      <p:sp>
        <p:nvSpPr>
          <p:cNvPr id="9" name="Text Placeholder 14"/>
          <p:cNvSpPr>
            <a:spLocks noGrp="1"/>
          </p:cNvSpPr>
          <p:nvPr>
            <p:ph type="body" sz="quarter" idx="11" hasCustomPrompt="1"/>
          </p:nvPr>
        </p:nvSpPr>
        <p:spPr>
          <a:xfrm>
            <a:off x="457201" y="1177470"/>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10" name="Content Placeholder 8"/>
          <p:cNvSpPr>
            <a:spLocks noGrp="1"/>
          </p:cNvSpPr>
          <p:nvPr>
            <p:ph sz="quarter" idx="12"/>
          </p:nvPr>
        </p:nvSpPr>
        <p:spPr>
          <a:xfrm>
            <a:off x="457201" y="2007485"/>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6097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686"/>
            <a:ext cx="9144000" cy="5835314"/>
          </a:xfrm>
          <a:prstGeom prst="rect">
            <a:avLst/>
          </a:prstGeom>
        </p:spPr>
      </p:pic>
      <p:sp>
        <p:nvSpPr>
          <p:cNvPr id="6" name="Rectangle 5"/>
          <p:cNvSpPr/>
          <p:nvPr userDrawn="1"/>
        </p:nvSpPr>
        <p:spPr>
          <a:xfrm>
            <a:off x="1" y="870757"/>
            <a:ext cx="9164319" cy="138853"/>
          </a:xfrm>
          <a:prstGeom prst="rect">
            <a:avLst/>
          </a:prstGeom>
          <a:solidFill>
            <a:srgbClr val="0A457C"/>
          </a:solidFill>
          <a:ln>
            <a:solidFill>
              <a:srgbClr val="0A457C"/>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lIns="68576" tIns="34288" rIns="68576" bIns="34288" anchor="ctr"/>
          <a:lstStyle/>
          <a:p>
            <a:pPr algn="ctr" defTabSz="342900">
              <a:defRPr/>
            </a:pPr>
            <a:endParaRPr lang="en-US" sz="1350" dirty="0">
              <a:solidFill>
                <a:prstClr val="white"/>
              </a:solidFill>
            </a:endParaRPr>
          </a:p>
        </p:txBody>
      </p:sp>
      <p:sp>
        <p:nvSpPr>
          <p:cNvPr id="7" name="Text Placeholder 12"/>
          <p:cNvSpPr>
            <a:spLocks noGrp="1"/>
          </p:cNvSpPr>
          <p:nvPr userDrawn="1">
            <p:ph type="body" sz="quarter" idx="12" hasCustomPrompt="1"/>
          </p:nvPr>
        </p:nvSpPr>
        <p:spPr>
          <a:xfrm>
            <a:off x="1363718" y="130955"/>
            <a:ext cx="6104590" cy="777657"/>
          </a:xfrm>
          <a:prstGeom prst="rect">
            <a:avLst/>
          </a:prstGeom>
        </p:spPr>
        <p:txBody>
          <a:bodyPr vert="horz" lIns="0" tIns="0" rIns="0" bIns="0"/>
          <a:lstStyle>
            <a:lvl1pPr marL="0" indent="0" algn="ctr">
              <a:spcBef>
                <a:spcPts val="0"/>
              </a:spcBef>
              <a:buFontTx/>
              <a:buNone/>
              <a:defRPr sz="3000" b="1" i="0" cap="all" baseline="0">
                <a:solidFill>
                  <a:srgbClr val="00396B"/>
                </a:solidFill>
                <a:latin typeface="Geometr415 Md BT" panose="020B0602020204020303" pitchFamily="34" charset="0"/>
              </a:defRPr>
            </a:lvl1pPr>
          </a:lstStyle>
          <a:p>
            <a:pPr lvl="0"/>
            <a:r>
              <a:rPr lang="en-US" dirty="0" smtClean="0"/>
              <a:t>Headline Goes Here</a:t>
            </a:r>
          </a:p>
        </p:txBody>
      </p:sp>
      <p:sp>
        <p:nvSpPr>
          <p:cNvPr id="10" name="Content Placeholder 8"/>
          <p:cNvSpPr>
            <a:spLocks noGrp="1"/>
          </p:cNvSpPr>
          <p:nvPr>
            <p:ph sz="quarter" idx="10"/>
          </p:nvPr>
        </p:nvSpPr>
        <p:spPr>
          <a:xfrm>
            <a:off x="220718" y="1321962"/>
            <a:ext cx="8663151" cy="4929062"/>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03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89" y="471489"/>
            <a:ext cx="2771775" cy="5915025"/>
          </a:xfrm>
          <a:prstGeom prst="rect">
            <a:avLst/>
          </a:prstGeom>
        </p:spPr>
      </p:pic>
      <p:sp>
        <p:nvSpPr>
          <p:cNvPr id="14" name="Text Placeholder 14"/>
          <p:cNvSpPr>
            <a:spLocks noGrp="1"/>
          </p:cNvSpPr>
          <p:nvPr>
            <p:ph type="body" sz="quarter" idx="11"/>
          </p:nvPr>
        </p:nvSpPr>
        <p:spPr>
          <a:xfrm>
            <a:off x="457201" y="432730"/>
            <a:ext cx="8229601" cy="761999"/>
          </a:xfrm>
          <a:prstGeom prst="rect">
            <a:avLst/>
          </a:prstGeom>
        </p:spPr>
        <p:txBody>
          <a:bodyPr vert="horz" lIns="0" tIns="0" rIns="0" bIns="0"/>
          <a:lstStyle>
            <a:lvl1pPr marL="0" indent="0">
              <a:spcBef>
                <a:spcPts val="0"/>
              </a:spcBef>
              <a:spcAft>
                <a:spcPts val="0"/>
              </a:spcAft>
              <a:buFontTx/>
              <a:buNone/>
              <a:defRPr sz="21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smtClean="0"/>
              <a:t>Click to edit Master text styles</a:t>
            </a:r>
          </a:p>
        </p:txBody>
      </p:sp>
      <p:sp>
        <p:nvSpPr>
          <p:cNvPr id="5" name="Content Placeholder 8"/>
          <p:cNvSpPr>
            <a:spLocks noGrp="1"/>
          </p:cNvSpPr>
          <p:nvPr>
            <p:ph sz="quarter" idx="12"/>
          </p:nvPr>
        </p:nvSpPr>
        <p:spPr>
          <a:xfrm>
            <a:off x="457201" y="1237471"/>
            <a:ext cx="8287790" cy="5331773"/>
          </a:xfrm>
          <a:prstGeom prst="rect">
            <a:avLst/>
          </a:prstGeom>
        </p:spPr>
        <p:txBody>
          <a:bodyPr vert="horz" lIns="0" tIns="0" rIns="0" bIns="0"/>
          <a:lstStyle>
            <a:lvl1pPr marL="0" indent="0">
              <a:spcBef>
                <a:spcPts val="0"/>
              </a:spcBef>
              <a:buFontTx/>
              <a:buNone/>
              <a:defRPr sz="18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1500" baseline="0">
                <a:solidFill>
                  <a:srgbClr val="646464"/>
                </a:solidFill>
                <a:latin typeface="Georgia" panose="02040502050405020303" pitchFamily="18" charset="0"/>
              </a:defRPr>
            </a:lvl2pPr>
            <a:lvl3pPr marL="582893" indent="-102863">
              <a:spcBef>
                <a:spcPts val="324"/>
              </a:spcBef>
              <a:buClr>
                <a:srgbClr val="00396B"/>
              </a:buClr>
              <a:buSzPct val="90000"/>
              <a:buFont typeface="Wingdings" charset="2"/>
              <a:buChar char="§"/>
              <a:defRPr sz="15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7062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14"/>
          <p:cNvSpPr>
            <a:spLocks noGrp="1"/>
          </p:cNvSpPr>
          <p:nvPr>
            <p:ph type="body" sz="quarter" idx="11" hasCustomPrompt="1"/>
          </p:nvPr>
        </p:nvSpPr>
        <p:spPr>
          <a:xfrm>
            <a:off x="457201" y="407454"/>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7" name="Content Placeholder 8"/>
          <p:cNvSpPr>
            <a:spLocks noGrp="1"/>
          </p:cNvSpPr>
          <p:nvPr>
            <p:ph sz="quarter" idx="12"/>
          </p:nvPr>
        </p:nvSpPr>
        <p:spPr>
          <a:xfrm>
            <a:off x="457201" y="1237469"/>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37005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descr="CASA_BlueTexture_Small.jpg"/>
          <p:cNvPicPr>
            <a:picLocks noChangeAspect="1"/>
          </p:cNvPicPr>
          <p:nvPr/>
        </p:nvPicPr>
        <p:blipFill>
          <a:blip r:embed="rId2"/>
          <a:srcRect b="19567"/>
          <a:stretch>
            <a:fillRect/>
          </a:stretch>
        </p:blipFill>
        <p:spPr>
          <a:xfrm>
            <a:off x="-56148" y="0"/>
            <a:ext cx="9200147" cy="6858000"/>
          </a:xfrm>
          <a:prstGeom prst="rect">
            <a:avLst/>
          </a:prstGeom>
          <a:effectLst>
            <a:outerShdw blurRad="50800" dist="38100" dir="2700000">
              <a:srgbClr val="000000">
                <a:alpha val="22000"/>
              </a:srgbClr>
            </a:outerShdw>
          </a:effectLst>
        </p:spPr>
      </p:pic>
      <p:sp>
        <p:nvSpPr>
          <p:cNvPr id="5" name="Text Placeholder 14"/>
          <p:cNvSpPr>
            <a:spLocks noGrp="1"/>
          </p:cNvSpPr>
          <p:nvPr>
            <p:ph type="body" sz="quarter" idx="11" hasCustomPrompt="1"/>
          </p:nvPr>
        </p:nvSpPr>
        <p:spPr>
          <a:xfrm>
            <a:off x="457201" y="407454"/>
            <a:ext cx="8229601" cy="761999"/>
          </a:xfrm>
          <a:prstGeom prst="rect">
            <a:avLst/>
          </a:prstGeom>
        </p:spPr>
        <p:txBody>
          <a:bodyPr vert="horz" lIns="0" tIns="0" rIns="0" bIns="0"/>
          <a:lstStyle>
            <a:lvl1pPr marL="0" indent="0">
              <a:spcBef>
                <a:spcPts val="0"/>
              </a:spcBef>
              <a:spcAft>
                <a:spcPts val="0"/>
              </a:spcAft>
              <a:buFontTx/>
              <a:buNone/>
              <a:defRPr sz="3000" b="1" i="0" cap="all" baseline="0">
                <a:solidFill>
                  <a:srgbClr val="00396B"/>
                </a:solidFill>
                <a:latin typeface="Geometr415 Md BT" panose="020B0602020204020303" pitchFamily="34" charset="0"/>
                <a:cs typeface="Geometr415 Md BT" panose="020B0602020204020303" pitchFamily="34" charset="0"/>
              </a:defRPr>
            </a:lvl1pPr>
          </a:lstStyle>
          <a:p>
            <a:pPr lvl="0"/>
            <a:r>
              <a:rPr lang="en-US" dirty="0" smtClean="0"/>
              <a:t>Click to edit text</a:t>
            </a:r>
          </a:p>
        </p:txBody>
      </p:sp>
      <p:sp>
        <p:nvSpPr>
          <p:cNvPr id="7" name="Content Placeholder 8"/>
          <p:cNvSpPr>
            <a:spLocks noGrp="1"/>
          </p:cNvSpPr>
          <p:nvPr>
            <p:ph sz="quarter" idx="12"/>
          </p:nvPr>
        </p:nvSpPr>
        <p:spPr>
          <a:xfrm>
            <a:off x="457201" y="1237469"/>
            <a:ext cx="8287790" cy="4954784"/>
          </a:xfrm>
          <a:prstGeom prst="rect">
            <a:avLst/>
          </a:prstGeom>
        </p:spPr>
        <p:txBody>
          <a:bodyPr vert="horz" lIns="0" tIns="0" rIns="0" bIns="0"/>
          <a:lstStyle>
            <a:lvl1pPr marL="0" indent="0">
              <a:spcBef>
                <a:spcPts val="0"/>
              </a:spcBef>
              <a:buFontTx/>
              <a:buNone/>
              <a:defRPr sz="2400" b="0" i="0" cap="none" baseline="0">
                <a:solidFill>
                  <a:srgbClr val="646464"/>
                </a:solidFill>
                <a:latin typeface="Georgia" panose="02040502050405020303" pitchFamily="18" charset="0"/>
              </a:defRPr>
            </a:lvl1pPr>
            <a:lvl2pPr marL="274303" indent="137151">
              <a:spcBef>
                <a:spcPts val="0"/>
              </a:spcBef>
              <a:buClr>
                <a:srgbClr val="00396B"/>
              </a:buClr>
              <a:buFont typeface="Arial"/>
              <a:buChar char="•"/>
              <a:defRPr sz="2100" baseline="0">
                <a:solidFill>
                  <a:srgbClr val="646464"/>
                </a:solidFill>
                <a:latin typeface="Georgia" panose="02040502050405020303" pitchFamily="18" charset="0"/>
              </a:defRPr>
            </a:lvl2pPr>
            <a:lvl3pPr marL="582893" indent="-102863">
              <a:spcBef>
                <a:spcPts val="324"/>
              </a:spcBef>
              <a:buClr>
                <a:srgbClr val="00396B"/>
              </a:buClr>
              <a:buSzPct val="90000"/>
              <a:buFont typeface="Symbol" panose="05050102010706020507" pitchFamily="18" charset="2"/>
              <a:buChar char="-"/>
              <a:defRPr sz="1800" b="0" i="1" baseline="0">
                <a:solidFill>
                  <a:srgbClr val="646464"/>
                </a:solidFill>
                <a:latin typeface="Georgia" panose="02040502050405020303" pitchFamily="18"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5938" y="6155321"/>
            <a:ext cx="1341771" cy="642270"/>
          </a:xfrm>
          <a:prstGeom prst="rect">
            <a:avLst/>
          </a:prstGeom>
        </p:spPr>
      </p:pic>
    </p:spTree>
    <p:extLst>
      <p:ext uri="{BB962C8B-B14F-4D97-AF65-F5344CB8AC3E}">
        <p14:creationId xmlns:p14="http://schemas.microsoft.com/office/powerpoint/2010/main" val="15071250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07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3600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State Directors/Representatives</a:t>
            </a:r>
          </a:p>
          <a:p>
            <a:pPr algn="ctr"/>
            <a:r>
              <a:rPr lang="en-US" dirty="0" smtClean="0"/>
              <a:t>MEETING</a:t>
            </a:r>
          </a:p>
          <a:p>
            <a:pPr algn="ctr"/>
            <a:endParaRPr lang="en-US" dirty="0"/>
          </a:p>
          <a:p>
            <a:pPr algn="ctr"/>
            <a:r>
              <a:rPr lang="en-US" sz="2400" dirty="0" smtClean="0"/>
              <a:t>December 1-2| las Vegas, NV</a:t>
            </a:r>
          </a:p>
          <a:p>
            <a:pPr algn="ctr"/>
            <a:endParaRPr lang="en-US" dirty="0"/>
          </a:p>
        </p:txBody>
      </p:sp>
    </p:spTree>
    <p:extLst>
      <p:ext uri="{BB962C8B-B14F-4D97-AF65-F5344CB8AC3E}">
        <p14:creationId xmlns:p14="http://schemas.microsoft.com/office/powerpoint/2010/main" val="417386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0" y="432729"/>
            <a:ext cx="8029575" cy="691222"/>
          </a:xfrm>
        </p:spPr>
        <p:txBody>
          <a:bodyPr/>
          <a:lstStyle/>
          <a:p>
            <a:pPr algn="ctr"/>
            <a:r>
              <a:rPr lang="en-US" dirty="0" smtClean="0"/>
              <a:t>The Original 2020 Goal</a:t>
            </a:r>
            <a:endParaRPr lang="en-US" dirty="0"/>
          </a:p>
        </p:txBody>
      </p:sp>
      <p:pic>
        <p:nvPicPr>
          <p:cNvPr id="4098"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466850"/>
            <a:ext cx="6762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18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600" dirty="0" smtClean="0"/>
              <a:t>DATA Driven strategy</a:t>
            </a:r>
            <a:endParaRPr lang="en-US" sz="3600" dirty="0"/>
          </a:p>
        </p:txBody>
      </p:sp>
      <p:sp>
        <p:nvSpPr>
          <p:cNvPr id="3" name="Content Placeholder 2"/>
          <p:cNvSpPr>
            <a:spLocks noGrp="1"/>
          </p:cNvSpPr>
          <p:nvPr>
            <p:ph sz="quarter" idx="12"/>
          </p:nvPr>
        </p:nvSpPr>
        <p:spPr>
          <a:xfrm>
            <a:off x="781049" y="2007485"/>
            <a:ext cx="7581901" cy="3602740"/>
          </a:xfrm>
        </p:spPr>
        <p:txBody>
          <a:bodyPr numCol="2"/>
          <a:lstStyle/>
          <a:p>
            <a:pPr fontAlgn="b">
              <a:lnSpc>
                <a:spcPct val="150000"/>
              </a:lnSpc>
            </a:pPr>
            <a:endParaRPr lang="en-US" sz="2000" b="1" cap="small" dirty="0" smtClean="0">
              <a:solidFill>
                <a:srgbClr val="000000"/>
              </a:solidFill>
              <a:latin typeface="Geometr415 Md BT" panose="020B0602020204020303" pitchFamily="34" charset="0"/>
              <a:cs typeface="Arial" panose="020B0604020202020204" pitchFamily="34" charset="0"/>
            </a:endParaRPr>
          </a:p>
          <a:p>
            <a:endParaRPr lang="en-US" sz="1200" dirty="0"/>
          </a:p>
        </p:txBody>
      </p:sp>
      <p:sp>
        <p:nvSpPr>
          <p:cNvPr id="4" name="Content Placeholder 1"/>
          <p:cNvSpPr txBox="1">
            <a:spLocks/>
          </p:cNvSpPr>
          <p:nvPr/>
        </p:nvSpPr>
        <p:spPr>
          <a:xfrm>
            <a:off x="457201" y="2139833"/>
            <a:ext cx="8287790" cy="4224873"/>
          </a:xfrm>
          <a:prstGeom prst="rect">
            <a:avLst/>
          </a:prstGeom>
        </p:spPr>
        <p:txBody>
          <a:bodyPr vert="horz" lIns="0" tIns="0" rIns="0" bIns="0"/>
          <a:lstStyle>
            <a:lvl1pPr marL="0" indent="0" algn="l" defTabSz="457200" rtl="0" eaLnBrk="1" latinLnBrk="0" hangingPunct="1">
              <a:spcBef>
                <a:spcPts val="0"/>
              </a:spcBef>
              <a:buFontTx/>
              <a:buNone/>
              <a:defRPr sz="3200" b="0" i="0" kern="1200" cap="none" baseline="0">
                <a:solidFill>
                  <a:srgbClr val="646464"/>
                </a:solidFill>
                <a:latin typeface="Georgia" panose="02040502050405020303" pitchFamily="18" charset="0"/>
                <a:ea typeface="+mn-ea"/>
                <a:cs typeface="+mn-cs"/>
              </a:defRPr>
            </a:lvl1pPr>
            <a:lvl2pPr marL="365737" indent="182868" algn="l" defTabSz="457200" rtl="0" eaLnBrk="1" latinLnBrk="0" hangingPunct="1">
              <a:spcBef>
                <a:spcPts val="0"/>
              </a:spcBef>
              <a:buClr>
                <a:srgbClr val="00396B"/>
              </a:buClr>
              <a:buFont typeface="Arial"/>
              <a:buChar char="•"/>
              <a:defRPr sz="2800" kern="1200" baseline="0">
                <a:solidFill>
                  <a:srgbClr val="646464"/>
                </a:solidFill>
                <a:latin typeface="Georgia" panose="02040502050405020303" pitchFamily="18" charset="0"/>
                <a:ea typeface="+mn-ea"/>
                <a:cs typeface="+mn-cs"/>
              </a:defRPr>
            </a:lvl2pPr>
            <a:lvl3pPr marL="777190" indent="-137151" algn="l" defTabSz="457200" rtl="0" eaLnBrk="1" latinLnBrk="0" hangingPunct="1">
              <a:spcBef>
                <a:spcPts val="432"/>
              </a:spcBef>
              <a:buClr>
                <a:srgbClr val="00396B"/>
              </a:buClr>
              <a:buSzPct val="90000"/>
              <a:buFont typeface="Symbol" panose="05050102010706020507" pitchFamily="18" charset="2"/>
              <a:buChar char="-"/>
              <a:defRPr sz="2400" b="0" i="1" kern="1200" baseline="0">
                <a:solidFill>
                  <a:srgbClr val="646464"/>
                </a:solidFill>
                <a:latin typeface="Georgia" panose="020405020504050203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prstClr val="black"/>
                </a:solidFill>
              </a:rPr>
              <a:t>Informed by: </a:t>
            </a:r>
          </a:p>
          <a:p>
            <a:pPr marL="342900" indent="-342900">
              <a:buFont typeface="Arial" panose="020B0604020202020204" pitchFamily="34" charset="0"/>
              <a:buChar char="•"/>
            </a:pPr>
            <a:r>
              <a:rPr lang="en-US" sz="2800" dirty="0">
                <a:solidFill>
                  <a:prstClr val="black"/>
                </a:solidFill>
              </a:rPr>
              <a:t>	</a:t>
            </a:r>
            <a:r>
              <a:rPr lang="en-US" sz="2800" dirty="0" smtClean="0">
                <a:solidFill>
                  <a:prstClr val="black"/>
                </a:solidFill>
              </a:rPr>
              <a:t>State and local program projections</a:t>
            </a:r>
          </a:p>
          <a:p>
            <a:pPr marL="708637" lvl="1" indent="-342900">
              <a:buFont typeface="Arial" panose="020B0604020202020204" pitchFamily="34" charset="0"/>
              <a:buChar char="•"/>
            </a:pPr>
            <a:r>
              <a:rPr lang="en-US" dirty="0" smtClean="0">
                <a:solidFill>
                  <a:prstClr val="black"/>
                </a:solidFill>
              </a:rPr>
              <a:t>Local program growth plans</a:t>
            </a:r>
          </a:p>
          <a:p>
            <a:pPr marL="708637" lvl="1" indent="-342900">
              <a:buFont typeface="Arial" panose="020B0604020202020204" pitchFamily="34" charset="0"/>
              <a:buChar char="•"/>
            </a:pPr>
            <a:r>
              <a:rPr lang="en-US" dirty="0" smtClean="0">
                <a:solidFill>
                  <a:prstClr val="black"/>
                </a:solidFill>
              </a:rPr>
              <a:t>Statewide growth plans </a:t>
            </a:r>
          </a:p>
          <a:p>
            <a:pPr marL="708637" lvl="1" indent="-342900">
              <a:buFont typeface="Arial" panose="020B0604020202020204" pitchFamily="34" charset="0"/>
              <a:buChar char="•"/>
            </a:pPr>
            <a:r>
              <a:rPr lang="en-US" dirty="0" smtClean="0">
                <a:solidFill>
                  <a:prstClr val="black"/>
                </a:solidFill>
              </a:rPr>
              <a:t>Performance data of the state and local programs</a:t>
            </a:r>
          </a:p>
          <a:p>
            <a:pPr marL="708637" lvl="1" indent="-342900">
              <a:buFont typeface="Arial" panose="020B0604020202020204" pitchFamily="34" charset="0"/>
              <a:buChar char="•"/>
            </a:pPr>
            <a:r>
              <a:rPr lang="en-US" dirty="0" smtClean="0">
                <a:solidFill>
                  <a:prstClr val="black"/>
                </a:solidFill>
              </a:rPr>
              <a:t>Trends and challenges occurring in each state/nationally</a:t>
            </a:r>
          </a:p>
          <a:p>
            <a:pPr marL="342900" indent="-342900">
              <a:buFont typeface="Arial" panose="020B0604020202020204" pitchFamily="34" charset="0"/>
              <a:buChar char="•"/>
            </a:pPr>
            <a:endParaRPr lang="en-US" sz="2400" dirty="0">
              <a:solidFill>
                <a:prstClr val="black"/>
              </a:solidFill>
              <a:latin typeface="Geometr415 Md BT" panose="020B0602020204020303" pitchFamily="34" charset="0"/>
            </a:endParaRPr>
          </a:p>
          <a:p>
            <a:pPr marL="342900" indent="-342900">
              <a:buFont typeface="Arial" panose="020B0604020202020204" pitchFamily="34" charset="0"/>
              <a:buChar char="•"/>
            </a:pPr>
            <a:endParaRPr lang="en-US" sz="2400" dirty="0">
              <a:solidFill>
                <a:prstClr val="black"/>
              </a:solidFill>
              <a:latin typeface="Geometr415 Md BT" panose="020B0602020204020303" pitchFamily="34" charset="0"/>
            </a:endParaRPr>
          </a:p>
          <a:p>
            <a:pPr marL="342900" indent="-342900">
              <a:buFont typeface="Arial" panose="020B0604020202020204" pitchFamily="34" charset="0"/>
              <a:buChar char="•"/>
            </a:pPr>
            <a:endParaRPr lang="en-US" sz="2400" dirty="0" smtClean="0">
              <a:solidFill>
                <a:prstClr val="black"/>
              </a:solidFill>
              <a:latin typeface="Geometr415 Md BT" panose="020B0602020204020303" pitchFamily="34" charset="0"/>
            </a:endParaRPr>
          </a:p>
          <a:p>
            <a:endParaRPr lang="en-US" sz="2400" dirty="0">
              <a:solidFill>
                <a:prstClr val="black"/>
              </a:solidFill>
              <a:latin typeface="Geometr415 Md BT" panose="020B0602020204020303" pitchFamily="34" charset="0"/>
            </a:endParaRPr>
          </a:p>
          <a:p>
            <a:endParaRPr lang="en-US" sz="2400" dirty="0">
              <a:solidFill>
                <a:prstClr val="black"/>
              </a:solidFill>
              <a:latin typeface="Geometr415 Md BT" panose="020B0602020204020303" pitchFamily="34" charset="0"/>
            </a:endParaRPr>
          </a:p>
        </p:txBody>
      </p:sp>
    </p:spTree>
    <p:extLst>
      <p:ext uri="{BB962C8B-B14F-4D97-AF65-F5344CB8AC3E}">
        <p14:creationId xmlns:p14="http://schemas.microsoft.com/office/powerpoint/2010/main" val="1339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Growth Grantee </a:t>
            </a:r>
          </a:p>
          <a:p>
            <a:pPr algn="ctr"/>
            <a:r>
              <a:rPr lang="en-US" dirty="0" smtClean="0"/>
              <a:t>Presentations</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2588081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Georgia CASa Association</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222907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Build the case for serving more children</a:t>
            </a:r>
          </a:p>
          <a:p>
            <a:endParaRPr lang="en-US" dirty="0"/>
          </a:p>
          <a:p>
            <a:pPr marL="457200" indent="-457200">
              <a:buAutoNum type="arabicPeriod"/>
            </a:pPr>
            <a:r>
              <a:rPr lang="en-US" dirty="0" smtClean="0"/>
              <a:t>The Question – What will it take to serve more children?</a:t>
            </a:r>
          </a:p>
          <a:p>
            <a:pPr marL="945815" lvl="1" indent="-457200"/>
            <a:endParaRPr lang="en-US" dirty="0" smtClean="0"/>
          </a:p>
          <a:p>
            <a:pPr marL="945815" lvl="1" indent="-457200"/>
            <a:r>
              <a:rPr lang="en-US" dirty="0" smtClean="0"/>
              <a:t>More volunteers</a:t>
            </a:r>
          </a:p>
          <a:p>
            <a:pPr marL="945815" lvl="1" indent="-457200"/>
            <a:endParaRPr lang="en-US" dirty="0" smtClean="0"/>
          </a:p>
          <a:p>
            <a:pPr marL="945815" lvl="1" indent="-457200"/>
            <a:r>
              <a:rPr lang="en-US" dirty="0" smtClean="0"/>
              <a:t>More supervisory staff</a:t>
            </a:r>
          </a:p>
          <a:p>
            <a:pPr lvl="1" indent="0">
              <a:buNone/>
            </a:pPr>
            <a:endParaRPr lang="en-US" dirty="0" smtClean="0"/>
          </a:p>
          <a:p>
            <a:pPr marL="945815" lvl="1" indent="-457200"/>
            <a:r>
              <a:rPr lang="en-US" dirty="0" smtClean="0"/>
              <a:t>Strengthen management and resources</a:t>
            </a:r>
          </a:p>
          <a:p>
            <a:pPr marL="945815" lvl="1" indent="-457200"/>
            <a:endParaRPr lang="en-US" dirty="0" smtClean="0"/>
          </a:p>
          <a:p>
            <a:pPr marL="945815" lvl="1" indent="-457200"/>
            <a:r>
              <a:rPr lang="en-US" dirty="0" smtClean="0"/>
              <a:t>Strengthen Georgia CASA support</a:t>
            </a:r>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350789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Build the case for serving more children</a:t>
            </a:r>
          </a:p>
          <a:p>
            <a:endParaRPr lang="en-US" dirty="0"/>
          </a:p>
          <a:p>
            <a:r>
              <a:rPr lang="en-US" dirty="0" smtClean="0"/>
              <a:t>2. Analyze data</a:t>
            </a:r>
          </a:p>
          <a:p>
            <a:endParaRPr lang="en-US" dirty="0" smtClean="0"/>
          </a:p>
          <a:p>
            <a:pPr marL="342900" indent="-342900">
              <a:buFont typeface="Arial" panose="020B0604020202020204" pitchFamily="34" charset="0"/>
              <a:buChar char="•"/>
            </a:pPr>
            <a:r>
              <a:rPr lang="en-US" dirty="0" smtClean="0"/>
              <a:t>Establish current baseline for children served</a:t>
            </a:r>
          </a:p>
          <a:p>
            <a:pPr marL="342900" indent="-342900">
              <a:buFont typeface="Arial" panose="020B0604020202020204" pitchFamily="34" charset="0"/>
              <a:buChar char="•"/>
            </a:pPr>
            <a:r>
              <a:rPr lang="en-US" dirty="0" smtClean="0"/>
              <a:t>Identify trends</a:t>
            </a:r>
          </a:p>
          <a:p>
            <a:endParaRPr lang="en-US" dirty="0"/>
          </a:p>
          <a:p>
            <a:r>
              <a:rPr lang="en-US" dirty="0" smtClean="0"/>
              <a:t>3. Determine capacity</a:t>
            </a:r>
          </a:p>
          <a:p>
            <a:endParaRPr lang="en-US" dirty="0" smtClean="0"/>
          </a:p>
          <a:p>
            <a:pPr marL="342900" indent="-342900">
              <a:buFont typeface="Arial" panose="020B0604020202020204" pitchFamily="34" charset="0"/>
              <a:buChar char="•"/>
            </a:pPr>
            <a:r>
              <a:rPr lang="en-US" dirty="0" smtClean="0"/>
              <a:t>Identify underutilization of resources</a:t>
            </a:r>
          </a:p>
          <a:p>
            <a:pPr marL="342900" indent="-342900">
              <a:buFont typeface="Arial" panose="020B0604020202020204" pitchFamily="34" charset="0"/>
              <a:buChar char="•"/>
            </a:pPr>
            <a:r>
              <a:rPr lang="en-US" dirty="0" smtClean="0"/>
              <a:t>Identify target areas for immediate impact with additional resources</a:t>
            </a:r>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235097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81000"/>
            <a:ext cx="9043219" cy="5836316"/>
          </a:xfrm>
          <a:prstGeom prst="rect">
            <a:avLst/>
          </a:prstGeom>
        </p:spPr>
      </p:pic>
    </p:spTree>
    <p:extLst>
      <p:ext uri="{BB962C8B-B14F-4D97-AF65-F5344CB8AC3E}">
        <p14:creationId xmlns:p14="http://schemas.microsoft.com/office/powerpoint/2010/main" val="266091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5886" y="533400"/>
            <a:ext cx="8827050" cy="5555898"/>
          </a:xfrm>
          <a:prstGeom prst="rect">
            <a:avLst/>
          </a:prstGeom>
        </p:spPr>
      </p:pic>
    </p:spTree>
    <p:extLst>
      <p:ext uri="{BB962C8B-B14F-4D97-AF65-F5344CB8AC3E}">
        <p14:creationId xmlns:p14="http://schemas.microsoft.com/office/powerpoint/2010/main" val="239765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Build collaboration among Georgia CASA network</a:t>
            </a:r>
          </a:p>
          <a:p>
            <a:endParaRPr lang="en-US" dirty="0"/>
          </a:p>
          <a:p>
            <a:r>
              <a:rPr lang="en-US" dirty="0" smtClean="0"/>
              <a:t>Establish network leadership team</a:t>
            </a:r>
          </a:p>
          <a:p>
            <a:pPr marL="342900" indent="-342900">
              <a:buFont typeface="Arial" panose="020B0604020202020204" pitchFamily="34" charset="0"/>
              <a:buChar char="•"/>
            </a:pPr>
            <a:r>
              <a:rPr lang="en-US" dirty="0" smtClean="0"/>
              <a:t>Georgia CASA board, affiliate program leadership, state office staff, local board members, affiliate program directors in urban/high need areas</a:t>
            </a:r>
          </a:p>
          <a:p>
            <a:pPr marL="342900" indent="-342900">
              <a:buFont typeface="Arial" panose="020B0604020202020204" pitchFamily="34" charset="0"/>
              <a:buChar char="•"/>
            </a:pPr>
            <a:r>
              <a:rPr lang="en-US" dirty="0" smtClean="0"/>
              <a:t>Key affiliate directors review first draft for feedback and input</a:t>
            </a:r>
          </a:p>
          <a:p>
            <a:pPr marL="342900" indent="-342900">
              <a:buFont typeface="Arial" panose="020B0604020202020204" pitchFamily="34" charset="0"/>
              <a:buChar char="•"/>
            </a:pPr>
            <a:r>
              <a:rPr lang="en-US" dirty="0" smtClean="0"/>
              <a:t>Full draft shared with network for review via hard copy and webinar (live and recorded)</a:t>
            </a:r>
          </a:p>
          <a:p>
            <a:pPr marL="342900" indent="-342900">
              <a:buFont typeface="Arial" panose="020B0604020202020204" pitchFamily="34" charset="0"/>
              <a:buChar char="•"/>
            </a:pPr>
            <a:r>
              <a:rPr lang="en-US" dirty="0" smtClean="0"/>
              <a:t>Surveyed network for full support of plan and interest in leadership team</a:t>
            </a:r>
          </a:p>
          <a:p>
            <a:pPr marL="342900" indent="-342900">
              <a:buFont typeface="Arial" panose="020B0604020202020204" pitchFamily="34" charset="0"/>
              <a:buChar char="•"/>
            </a:pPr>
            <a:r>
              <a:rPr lang="en-US" dirty="0" smtClean="0"/>
              <a:t>Presented plan to Georgia CASA board</a:t>
            </a:r>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16930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7800" y="-1854"/>
            <a:ext cx="6324600" cy="6825442"/>
          </a:xfrm>
          <a:prstGeom prst="rect">
            <a:avLst/>
          </a:prstGeom>
        </p:spPr>
      </p:pic>
    </p:spTree>
    <p:extLst>
      <p:ext uri="{BB962C8B-B14F-4D97-AF65-F5344CB8AC3E}">
        <p14:creationId xmlns:p14="http://schemas.microsoft.com/office/powerpoint/2010/main" val="100819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Welcome</a:t>
            </a:r>
          </a:p>
          <a:p>
            <a:pPr algn="ctr"/>
            <a:endParaRPr lang="en-US" dirty="0"/>
          </a:p>
          <a:p>
            <a:pPr algn="ctr"/>
            <a:r>
              <a:rPr lang="en-US" sz="2400" dirty="0" smtClean="0"/>
              <a:t>Tara Perry, Chief Executive Officer</a:t>
            </a:r>
          </a:p>
          <a:p>
            <a:pPr algn="ctr"/>
            <a:r>
              <a:rPr lang="en-US" sz="2400" dirty="0" smtClean="0"/>
              <a:t>National CASA Association</a:t>
            </a:r>
          </a:p>
          <a:p>
            <a:pPr algn="ctr"/>
            <a:endParaRPr lang="en-US" dirty="0"/>
          </a:p>
        </p:txBody>
      </p:sp>
    </p:spTree>
    <p:extLst>
      <p:ext uri="{BB962C8B-B14F-4D97-AF65-F5344CB8AC3E}">
        <p14:creationId xmlns:p14="http://schemas.microsoft.com/office/powerpoint/2010/main" val="385174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4381" y="428"/>
            <a:ext cx="5695238" cy="6857143"/>
          </a:xfrm>
          <a:prstGeom prst="rect">
            <a:avLst/>
          </a:prstGeom>
        </p:spPr>
      </p:pic>
    </p:spTree>
    <p:extLst>
      <p:ext uri="{BB962C8B-B14F-4D97-AF65-F5344CB8AC3E}">
        <p14:creationId xmlns:p14="http://schemas.microsoft.com/office/powerpoint/2010/main" val="388166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indent="-342900">
              <a:buFont typeface="Arial" panose="020B0604020202020204" pitchFamily="34" charset="0"/>
              <a:buChar char="•"/>
            </a:pPr>
            <a:r>
              <a:rPr lang="en-US" dirty="0" smtClean="0"/>
              <a:t>Development of growth plan a catalyst for increased enthusiasm for shared vision and growth</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Ongoing work with target areas helped to identify strengths and areas for improvement</a:t>
            </a:r>
            <a:endParaRPr lang="en-US" dirty="0"/>
          </a:p>
        </p:txBody>
      </p:sp>
      <p:sp>
        <p:nvSpPr>
          <p:cNvPr id="3" name="Text Placeholder 2"/>
          <p:cNvSpPr>
            <a:spLocks noGrp="1"/>
          </p:cNvSpPr>
          <p:nvPr>
            <p:ph type="body" sz="quarter" idx="13"/>
          </p:nvPr>
        </p:nvSpPr>
        <p:spPr/>
        <p:txBody>
          <a:bodyPr/>
          <a:lstStyle/>
          <a:p>
            <a:r>
              <a:rPr lang="en-US" dirty="0" smtClean="0"/>
              <a:t>Key Learnings</a:t>
            </a:r>
            <a:endParaRPr lang="en-US" dirty="0"/>
          </a:p>
        </p:txBody>
      </p:sp>
    </p:spTree>
    <p:extLst>
      <p:ext uri="{BB962C8B-B14F-4D97-AF65-F5344CB8AC3E}">
        <p14:creationId xmlns:p14="http://schemas.microsoft.com/office/powerpoint/2010/main" val="195540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Questions</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3239719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California CASa Association</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3093791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u="sng" dirty="0" smtClean="0"/>
              <a:t>Phase </a:t>
            </a:r>
            <a:r>
              <a:rPr lang="en-US" u="sng" dirty="0"/>
              <a:t>1:  California CASA 5-Year Strategic </a:t>
            </a:r>
            <a:r>
              <a:rPr lang="en-US" u="sng" dirty="0" smtClean="0"/>
              <a:t>Vision</a:t>
            </a:r>
          </a:p>
          <a:p>
            <a:endParaRPr lang="en-US" dirty="0"/>
          </a:p>
          <a:p>
            <a:r>
              <a:rPr lang="en-US" dirty="0" smtClean="0"/>
              <a:t>2013 - CalCASA </a:t>
            </a:r>
            <a:r>
              <a:rPr lang="en-US" dirty="0"/>
              <a:t>adopted a five-year strategic vision toward a CASA for every abused and neglected child who needs one in </a:t>
            </a:r>
            <a:r>
              <a:rPr lang="en-US" dirty="0" smtClean="0"/>
              <a:t>California</a:t>
            </a:r>
            <a:endParaRPr lang="en-US" dirty="0"/>
          </a:p>
          <a:p>
            <a:endParaRPr lang="en-US" sz="1800" dirty="0"/>
          </a:p>
          <a:p>
            <a:pPr marL="342900" lvl="0" indent="-342900">
              <a:buFont typeface="Arial" panose="020B0604020202020204" pitchFamily="34" charset="0"/>
              <a:buChar char="•"/>
            </a:pPr>
            <a:r>
              <a:rPr lang="en-US" dirty="0" smtClean="0"/>
              <a:t>consultant </a:t>
            </a:r>
            <a:r>
              <a:rPr lang="en-US" dirty="0"/>
              <a:t>supported the effort</a:t>
            </a:r>
            <a:endParaRPr lang="en-US" sz="1800" dirty="0"/>
          </a:p>
          <a:p>
            <a:pPr marL="342900" lvl="0" indent="-342900">
              <a:buFont typeface="Arial" panose="020B0604020202020204" pitchFamily="34" charset="0"/>
              <a:buChar char="•"/>
            </a:pPr>
            <a:r>
              <a:rPr lang="en-US" dirty="0"/>
              <a:t>network satisfaction surveys over multiple years </a:t>
            </a:r>
            <a:r>
              <a:rPr lang="en-US" dirty="0" smtClean="0"/>
              <a:t> </a:t>
            </a:r>
            <a:r>
              <a:rPr lang="en-US" dirty="0"/>
              <a:t>referenced to identify trends and needs</a:t>
            </a:r>
            <a:endParaRPr lang="en-US" sz="1800" dirty="0"/>
          </a:p>
          <a:p>
            <a:pPr marL="342900" lvl="0" indent="-342900">
              <a:buFont typeface="Arial" panose="020B0604020202020204" pitchFamily="34" charset="0"/>
              <a:buChar char="•"/>
            </a:pPr>
            <a:r>
              <a:rPr lang="en-US" dirty="0"/>
              <a:t>board, staff, key funders and donors completed interviews and/or surveys</a:t>
            </a:r>
            <a:endParaRPr lang="en-US" sz="1800" dirty="0"/>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157377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smtClean="0"/>
              <a:t>board </a:t>
            </a:r>
            <a:r>
              <a:rPr lang="en-US" dirty="0"/>
              <a:t>staff retreat was held</a:t>
            </a:r>
            <a:endParaRPr lang="en-US" sz="1800" dirty="0"/>
          </a:p>
          <a:p>
            <a:pPr lvl="1"/>
            <a:r>
              <a:rPr lang="en-US" sz="2400" dirty="0"/>
              <a:t>input from surveys was summarized/shared</a:t>
            </a:r>
            <a:endParaRPr lang="en-US" sz="1800" dirty="0"/>
          </a:p>
          <a:p>
            <a:pPr lvl="1"/>
            <a:r>
              <a:rPr lang="en-US" sz="2400" dirty="0"/>
              <a:t>Strengths, Weaknesses, Opportunities and Threats (SWOT) were analyzed</a:t>
            </a:r>
            <a:endParaRPr lang="en-US" sz="1800" dirty="0"/>
          </a:p>
          <a:p>
            <a:pPr lvl="1"/>
            <a:r>
              <a:rPr lang="en-US" sz="2400" dirty="0" smtClean="0"/>
              <a:t>activities </a:t>
            </a:r>
            <a:r>
              <a:rPr lang="en-US" sz="2400" dirty="0"/>
              <a:t>informed key priorities and </a:t>
            </a:r>
            <a:r>
              <a:rPr lang="en-US" sz="2400" dirty="0" smtClean="0"/>
              <a:t>strategies</a:t>
            </a:r>
          </a:p>
          <a:p>
            <a:pPr lvl="1"/>
            <a:endParaRPr lang="en-US" sz="2400" dirty="0"/>
          </a:p>
          <a:p>
            <a:pPr lvl="1"/>
            <a:endParaRPr lang="en-US" sz="1800" dirty="0"/>
          </a:p>
          <a:p>
            <a:r>
              <a:rPr lang="en-US" dirty="0"/>
              <a:t> </a:t>
            </a:r>
            <a:endParaRPr lang="en-US" sz="1800" dirty="0"/>
          </a:p>
          <a:p>
            <a:endParaRPr lang="en-US" sz="1800" dirty="0"/>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118756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u="sng" dirty="0" smtClean="0"/>
              <a:t>Phase </a:t>
            </a:r>
            <a:r>
              <a:rPr lang="en-US" u="sng" dirty="0"/>
              <a:t>2:  15,000 by 2020 Growth Plan</a:t>
            </a:r>
            <a:endParaRPr lang="en-US" sz="1800" dirty="0"/>
          </a:p>
          <a:p>
            <a:endParaRPr lang="en-US" dirty="0" smtClean="0"/>
          </a:p>
          <a:p>
            <a:r>
              <a:rPr lang="en-US" b="1" dirty="0"/>
              <a:t>Preliminary discussions about the NCASA </a:t>
            </a:r>
            <a:r>
              <a:rPr lang="en-US" b="1" dirty="0" smtClean="0"/>
              <a:t>Growth Grant opportunity </a:t>
            </a:r>
            <a:r>
              <a:rPr lang="en-US" b="1" dirty="0"/>
              <a:t>with staff and board</a:t>
            </a:r>
            <a:endParaRPr lang="en-US" dirty="0"/>
          </a:p>
          <a:p>
            <a:pPr marL="342900" lvl="0" indent="-342900">
              <a:buFont typeface="Arial" panose="020B0604020202020204" pitchFamily="34" charset="0"/>
              <a:buChar char="•"/>
            </a:pPr>
            <a:r>
              <a:rPr lang="en-US" dirty="0"/>
              <a:t>CEO Cory Pohley discussed with key staff and board</a:t>
            </a:r>
          </a:p>
          <a:p>
            <a:pPr marL="342900" lvl="0" indent="-342900">
              <a:buFont typeface="Arial" panose="020B0604020202020204" pitchFamily="34" charset="0"/>
              <a:buChar char="•"/>
            </a:pPr>
            <a:r>
              <a:rPr lang="en-US" dirty="0"/>
              <a:t>drafted an initial framework for growth</a:t>
            </a:r>
          </a:p>
          <a:p>
            <a:pPr marL="342900" lvl="0" indent="-342900">
              <a:buFont typeface="Arial" panose="020B0604020202020204" pitchFamily="34" charset="0"/>
              <a:buChar char="•"/>
            </a:pPr>
            <a:r>
              <a:rPr lang="en-US" dirty="0"/>
              <a:t>presented and discussed the framework at CalCASA’s July board meeting</a:t>
            </a:r>
          </a:p>
          <a:p>
            <a:pPr marL="342900" lvl="0" indent="-342900">
              <a:buFont typeface="Arial" panose="020B0604020202020204" pitchFamily="34" charset="0"/>
              <a:buChar char="•"/>
            </a:pPr>
            <a:r>
              <a:rPr lang="en-US" dirty="0"/>
              <a:t>Board gave permission to CEO to proceed with an application – IF initial support from the network was secured</a:t>
            </a:r>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2349877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Communications with the California network</a:t>
            </a:r>
            <a:endParaRPr lang="en-US" dirty="0"/>
          </a:p>
          <a:p>
            <a:pPr marL="342900" lvl="0" indent="-342900">
              <a:buFont typeface="Arial" panose="020B0604020202020204" pitchFamily="34" charset="0"/>
              <a:buChar char="•"/>
            </a:pPr>
            <a:r>
              <a:rPr lang="en-US" dirty="0" smtClean="0"/>
              <a:t> </a:t>
            </a:r>
            <a:r>
              <a:rPr lang="en-US" dirty="0"/>
              <a:t>detailed letter to the broader network</a:t>
            </a:r>
            <a:endParaRPr lang="en-US" sz="2800" dirty="0"/>
          </a:p>
          <a:p>
            <a:pPr lvl="1"/>
            <a:r>
              <a:rPr lang="en-US" sz="2400" dirty="0"/>
              <a:t>sharing the headlines of the framework overall</a:t>
            </a:r>
            <a:endParaRPr lang="en-US" sz="2800" dirty="0"/>
          </a:p>
          <a:p>
            <a:pPr lvl="1"/>
            <a:r>
              <a:rPr lang="en-US" sz="2400" dirty="0"/>
              <a:t>main areas for which funding would be sought from NCASA</a:t>
            </a:r>
            <a:endParaRPr lang="en-US" sz="2800" dirty="0"/>
          </a:p>
          <a:p>
            <a:pPr marL="342900" lvl="0" indent="-342900">
              <a:buFont typeface="Arial" panose="020B0604020202020204" pitchFamily="34" charset="0"/>
              <a:buChar char="•"/>
            </a:pPr>
            <a:r>
              <a:rPr lang="en-US" dirty="0"/>
              <a:t>all programs responded with initial approval and positive comments</a:t>
            </a:r>
            <a:endParaRPr lang="en-US" sz="2800" dirty="0"/>
          </a:p>
          <a:p>
            <a:pPr marL="342900" lvl="0" indent="-342900">
              <a:buFont typeface="Arial" panose="020B0604020202020204" pitchFamily="34" charset="0"/>
              <a:buChar char="•"/>
            </a:pPr>
            <a:r>
              <a:rPr lang="en-US" dirty="0" smtClean="0"/>
              <a:t>then </a:t>
            </a:r>
            <a:r>
              <a:rPr lang="en-US" dirty="0"/>
              <a:t>requested project proposals from the identified pilot project sites (based upon detailed analysis) </a:t>
            </a:r>
            <a:endParaRPr lang="en-US" sz="2800" dirty="0"/>
          </a:p>
          <a:p>
            <a:pPr marL="342900" lvl="0" indent="-342900">
              <a:buFont typeface="Arial" panose="020B0604020202020204" pitchFamily="34" charset="0"/>
              <a:buChar char="•"/>
            </a:pPr>
            <a:r>
              <a:rPr lang="en-US" dirty="0"/>
              <a:t>worked closely with them to clarify requirements and help shape project profiles</a:t>
            </a:r>
            <a:endParaRPr lang="en-US" sz="2800" dirty="0"/>
          </a:p>
          <a:p>
            <a:pPr marL="342900" lvl="0" indent="-342900">
              <a:buFont typeface="Arial" panose="020B0604020202020204" pitchFamily="34" charset="0"/>
              <a:buChar char="•"/>
            </a:pPr>
            <a:r>
              <a:rPr lang="en-US" dirty="0"/>
              <a:t>all three demonstration projects made a serious commitment</a:t>
            </a:r>
            <a:endParaRPr lang="en-US" sz="2800" dirty="0"/>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327854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Growth Plan and grant submission</a:t>
            </a:r>
            <a:endParaRPr lang="en-US" dirty="0"/>
          </a:p>
          <a:p>
            <a:pPr marL="342900" lvl="0" indent="-342900">
              <a:buFont typeface="Arial" panose="020B0604020202020204" pitchFamily="34" charset="0"/>
              <a:buChar char="•"/>
            </a:pPr>
            <a:r>
              <a:rPr lang="en-US" dirty="0"/>
              <a:t>developed the full growth plan</a:t>
            </a:r>
          </a:p>
          <a:p>
            <a:pPr marL="342900" lvl="0" indent="-342900">
              <a:buFont typeface="Arial" panose="020B0604020202020204" pitchFamily="34" charset="0"/>
              <a:buChar char="•"/>
            </a:pPr>
            <a:r>
              <a:rPr lang="en-US" dirty="0"/>
              <a:t>completed the NCASA proposal</a:t>
            </a:r>
          </a:p>
          <a:p>
            <a:pPr marL="342900" lvl="0" indent="-342900">
              <a:buFont typeface="Arial" panose="020B0604020202020204" pitchFamily="34" charset="0"/>
              <a:buChar char="•"/>
            </a:pPr>
            <a:r>
              <a:rPr lang="en-US" dirty="0"/>
              <a:t>sent both documents to the proposed pilot projects for review and comment</a:t>
            </a:r>
          </a:p>
          <a:p>
            <a:pPr marL="342900" lvl="0" indent="-342900">
              <a:buFont typeface="Arial" panose="020B0604020202020204" pitchFamily="34" charset="0"/>
              <a:buChar char="•"/>
            </a:pPr>
            <a:r>
              <a:rPr lang="en-US" dirty="0"/>
              <a:t>shared both documents with the full network – and answered </a:t>
            </a:r>
            <a:r>
              <a:rPr lang="en-US" dirty="0" smtClean="0"/>
              <a:t>questions</a:t>
            </a:r>
            <a:endParaRPr lang="en-US" dirty="0"/>
          </a:p>
          <a:p>
            <a:pPr marL="342900" lvl="0" indent="-342900">
              <a:buFont typeface="Arial" panose="020B0604020202020204" pitchFamily="34" charset="0"/>
              <a:buChar char="•"/>
            </a:pPr>
            <a:r>
              <a:rPr lang="en-US" dirty="0"/>
              <a:t>solicited and received formal </a:t>
            </a:r>
            <a:r>
              <a:rPr lang="en-US" u="sng" dirty="0"/>
              <a:t>statements of approval from ALL 44 program </a:t>
            </a:r>
            <a:r>
              <a:rPr lang="en-US" u="sng" dirty="0" smtClean="0"/>
              <a:t>EDs</a:t>
            </a:r>
            <a:r>
              <a:rPr lang="en-US" dirty="0"/>
              <a:t> </a:t>
            </a:r>
          </a:p>
          <a:p>
            <a:pPr marL="342900" lvl="0" indent="-342900">
              <a:buFont typeface="Arial" panose="020B0604020202020204" pitchFamily="34" charset="0"/>
              <a:buChar char="•"/>
            </a:pPr>
            <a:r>
              <a:rPr lang="en-US" dirty="0"/>
              <a:t>submitted both the Growth Plan and $250,000 grant request to NCASA </a:t>
            </a:r>
          </a:p>
          <a:p>
            <a:r>
              <a:rPr lang="en-US" b="1" dirty="0"/>
              <a:t> </a:t>
            </a:r>
            <a:endParaRPr lang="en-US" dirty="0"/>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361159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Growth Plan Primary Strategies</a:t>
            </a:r>
            <a:endParaRPr lang="en-US" dirty="0"/>
          </a:p>
          <a:p>
            <a:pPr marL="342900" lvl="0" indent="-342900">
              <a:buFont typeface="Arial" panose="020B0604020202020204" pitchFamily="34" charset="0"/>
              <a:buChar char="•"/>
            </a:pPr>
            <a:r>
              <a:rPr lang="en-US" dirty="0"/>
              <a:t>Network has consistently requested: </a:t>
            </a:r>
            <a:r>
              <a:rPr lang="en-US" u="sng" dirty="0"/>
              <a:t>marketing and outreach</a:t>
            </a:r>
            <a:r>
              <a:rPr lang="en-US" dirty="0"/>
              <a:t> support to grow </a:t>
            </a:r>
            <a:r>
              <a:rPr lang="en-US" dirty="0" smtClean="0"/>
              <a:t>volunteers </a:t>
            </a:r>
            <a:r>
              <a:rPr lang="en-US" dirty="0"/>
              <a:t>and donors.  </a:t>
            </a:r>
            <a:endParaRPr lang="en-US" dirty="0" smtClean="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A timely opportunity to pursue increased </a:t>
            </a:r>
            <a:r>
              <a:rPr lang="en-US" u="sng" dirty="0"/>
              <a:t>state funding through policy </a:t>
            </a:r>
            <a:r>
              <a:rPr lang="en-US" u="sng" dirty="0" smtClean="0"/>
              <a:t>position</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Crucial to maintain core support and program quality as we grow so included resources for </a:t>
            </a:r>
            <a:r>
              <a:rPr lang="en-US" u="sng" dirty="0"/>
              <a:t>CalCASA’s operations and leadership of growth plan strategies</a:t>
            </a:r>
            <a:r>
              <a:rPr lang="en-US" dirty="0"/>
              <a:t>.</a:t>
            </a:r>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35322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89287" y="1147223"/>
            <a:ext cx="8229600" cy="4459250"/>
          </a:xfrm>
        </p:spPr>
        <p:txBody>
          <a:bodyPr/>
          <a:lstStyle/>
          <a:p>
            <a:pPr marL="342900" indent="-342900">
              <a:buFont typeface="Wingdings" panose="05000000000000000000" pitchFamily="2" charset="2"/>
              <a:buChar char="Ø"/>
            </a:pPr>
            <a:r>
              <a:rPr lang="en-US" dirty="0" smtClean="0"/>
              <a:t>Developing a CASA/GAL Network Growth Strategy</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Growth Grantee Reports</a:t>
            </a:r>
          </a:p>
          <a:p>
            <a:pPr marL="831515" lvl="1" indent="-342900">
              <a:buFont typeface="Wingdings" panose="05000000000000000000" pitchFamily="2" charset="2"/>
              <a:buChar char="Ø"/>
            </a:pPr>
            <a:r>
              <a:rPr lang="en-US" dirty="0" smtClean="0"/>
              <a:t>Georgia</a:t>
            </a:r>
          </a:p>
          <a:p>
            <a:pPr marL="831515" lvl="1" indent="-342900">
              <a:buFont typeface="Wingdings" panose="05000000000000000000" pitchFamily="2" charset="2"/>
              <a:buChar char="Ø"/>
            </a:pPr>
            <a:r>
              <a:rPr lang="en-US" dirty="0" smtClean="0"/>
              <a:t>California</a:t>
            </a:r>
          </a:p>
          <a:p>
            <a:pPr marL="831515" lvl="1" indent="-342900">
              <a:buFont typeface="Wingdings" panose="05000000000000000000" pitchFamily="2" charset="2"/>
              <a:buChar char="Ø"/>
            </a:pPr>
            <a:r>
              <a:rPr lang="en-US" dirty="0" smtClean="0"/>
              <a:t>Oregon</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Discuss Growth Plan Process by Small Group</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Next Steps in the Development of  a Network Growth Plan</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Questions and Open Discussion</a:t>
            </a:r>
          </a:p>
          <a:p>
            <a:pPr lvl="1" indent="0">
              <a:buNone/>
            </a:pPr>
            <a:endParaRPr lang="en-US" dirty="0" smtClean="0"/>
          </a:p>
        </p:txBody>
      </p:sp>
      <p:sp>
        <p:nvSpPr>
          <p:cNvPr id="5" name="Text Placeholder 4"/>
          <p:cNvSpPr>
            <a:spLocks noGrp="1"/>
          </p:cNvSpPr>
          <p:nvPr>
            <p:ph type="body" sz="quarter" idx="13"/>
          </p:nvPr>
        </p:nvSpPr>
        <p:spPr/>
        <p:txBody>
          <a:bodyPr/>
          <a:lstStyle/>
          <a:p>
            <a:pPr algn="ctr"/>
            <a:r>
              <a:rPr lang="en-US" dirty="0" smtClean="0"/>
              <a:t>Agenda overview</a:t>
            </a:r>
            <a:endParaRPr lang="en-US" dirty="0"/>
          </a:p>
        </p:txBody>
      </p:sp>
    </p:spTree>
    <p:extLst>
      <p:ext uri="{BB962C8B-B14F-4D97-AF65-F5344CB8AC3E}">
        <p14:creationId xmlns:p14="http://schemas.microsoft.com/office/powerpoint/2010/main" val="1375468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Deciding upon demonstration projects</a:t>
            </a:r>
            <a:endParaRPr lang="en-US" dirty="0"/>
          </a:p>
          <a:p>
            <a:pPr marL="342900" lvl="0" indent="-342900">
              <a:buFont typeface="Arial" panose="020B0604020202020204" pitchFamily="34" charset="0"/>
              <a:buChar char="•"/>
            </a:pPr>
            <a:r>
              <a:rPr lang="en-US" sz="2200" dirty="0"/>
              <a:t>r</a:t>
            </a:r>
            <a:r>
              <a:rPr lang="en-US" sz="2200" dirty="0" smtClean="0"/>
              <a:t>eviewed </a:t>
            </a:r>
            <a:r>
              <a:rPr lang="en-US" sz="2200" dirty="0"/>
              <a:t>growth trends over multiple years </a:t>
            </a:r>
          </a:p>
          <a:p>
            <a:pPr marL="342900" lvl="0" indent="-342900">
              <a:buFont typeface="Arial" panose="020B0604020202020204" pitchFamily="34" charset="0"/>
              <a:buChar char="•"/>
            </a:pPr>
            <a:r>
              <a:rPr lang="en-US" sz="2200" dirty="0"/>
              <a:t>determined potential for the greatest results  - counties that have:</a:t>
            </a:r>
          </a:p>
          <a:p>
            <a:pPr lvl="1"/>
            <a:r>
              <a:rPr lang="en-US" sz="2200" dirty="0" smtClean="0"/>
              <a:t>most </a:t>
            </a:r>
            <a:r>
              <a:rPr lang="en-US" sz="2200" dirty="0"/>
              <a:t>unserved kids</a:t>
            </a:r>
          </a:p>
          <a:p>
            <a:pPr lvl="1"/>
            <a:r>
              <a:rPr lang="en-US" sz="2200" dirty="0"/>
              <a:t>greatest potential to increase service</a:t>
            </a:r>
          </a:p>
          <a:p>
            <a:pPr lvl="1"/>
            <a:r>
              <a:rPr lang="en-US" sz="2200" dirty="0"/>
              <a:t>strong leadership</a:t>
            </a:r>
          </a:p>
          <a:p>
            <a:pPr lvl="1"/>
            <a:r>
              <a:rPr lang="en-US" sz="2200" dirty="0"/>
              <a:t>capacity to manage growth</a:t>
            </a:r>
          </a:p>
          <a:p>
            <a:pPr marL="342900" lvl="0" indent="-342900">
              <a:buFont typeface="Arial" panose="020B0604020202020204" pitchFamily="34" charset="0"/>
              <a:buChar char="•"/>
            </a:pPr>
            <a:r>
              <a:rPr lang="en-US" sz="2200" dirty="0"/>
              <a:t>looked for examples of broad collaboration with potential for </a:t>
            </a:r>
          </a:p>
          <a:p>
            <a:pPr lvl="1"/>
            <a:r>
              <a:rPr lang="en-US" sz="2200" dirty="0"/>
              <a:t>replication </a:t>
            </a:r>
          </a:p>
          <a:p>
            <a:pPr lvl="1"/>
            <a:r>
              <a:rPr lang="en-US" sz="2200" dirty="0"/>
              <a:t>growth in both diversity of volunteers and service to children</a:t>
            </a:r>
          </a:p>
          <a:p>
            <a:pPr marL="342900" lvl="0" indent="-342900">
              <a:buFont typeface="Arial" panose="020B0604020202020204" pitchFamily="34" charset="0"/>
              <a:buChar char="•"/>
            </a:pPr>
            <a:r>
              <a:rPr lang="en-US" sz="2200" dirty="0" smtClean="0"/>
              <a:t>assessed </a:t>
            </a:r>
            <a:r>
              <a:rPr lang="en-US" sz="2200" dirty="0"/>
              <a:t>the demonstration projects’ concepts and feasibility </a:t>
            </a:r>
          </a:p>
          <a:p>
            <a:r>
              <a:rPr lang="en-US" b="1" dirty="0"/>
              <a:t> </a:t>
            </a:r>
            <a:endParaRPr lang="en-US" dirty="0"/>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133949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Data used to set strategies and calculate milestones: </a:t>
            </a:r>
            <a:endParaRPr lang="en-US" dirty="0"/>
          </a:p>
          <a:p>
            <a:pPr marL="342900" lvl="0" indent="-342900">
              <a:buFont typeface="Arial" panose="020B0604020202020204" pitchFamily="34" charset="0"/>
              <a:buChar char="•"/>
            </a:pPr>
            <a:r>
              <a:rPr lang="en-US" dirty="0"/>
              <a:t>tracked California Judicial Council data and National CASA data over multiple years</a:t>
            </a:r>
            <a:endParaRPr lang="en-US" sz="2800" dirty="0"/>
          </a:p>
          <a:p>
            <a:pPr marL="342900" lvl="0" indent="-342900">
              <a:buFont typeface="Arial" panose="020B0604020202020204" pitchFamily="34" charset="0"/>
              <a:buChar char="•"/>
            </a:pPr>
            <a:r>
              <a:rPr lang="en-US" dirty="0"/>
              <a:t>examined progress for each county: </a:t>
            </a:r>
            <a:endParaRPr lang="en-US" sz="2800" dirty="0"/>
          </a:p>
          <a:p>
            <a:pPr lvl="1"/>
            <a:r>
              <a:rPr lang="en-US" sz="2400" dirty="0"/>
              <a:t>a) actual numbers served and </a:t>
            </a:r>
            <a:endParaRPr lang="en-US" sz="2800" dirty="0"/>
          </a:p>
          <a:p>
            <a:pPr lvl="1"/>
            <a:r>
              <a:rPr lang="en-US" sz="2400" dirty="0"/>
              <a:t>b) percentage of children not served in care in each </a:t>
            </a:r>
            <a:r>
              <a:rPr lang="en-US" sz="2400" dirty="0" smtClean="0"/>
              <a:t>county</a:t>
            </a:r>
            <a:endParaRPr lang="en-US" sz="2800" dirty="0"/>
          </a:p>
          <a:p>
            <a:pPr marL="342900" lvl="0" indent="-342900">
              <a:buFont typeface="Arial" panose="020B0604020202020204" pitchFamily="34" charset="0"/>
              <a:buChar char="•"/>
            </a:pPr>
            <a:r>
              <a:rPr lang="en-US" dirty="0"/>
              <a:t>demonstration project agencies’ growth goals determined milestones</a:t>
            </a:r>
            <a:endParaRPr lang="en-US" sz="2800" dirty="0"/>
          </a:p>
          <a:p>
            <a:pPr marL="342900" lvl="0" indent="-342900">
              <a:buFont typeface="Arial" panose="020B0604020202020204" pitchFamily="34" charset="0"/>
              <a:buChar char="•"/>
            </a:pPr>
            <a:r>
              <a:rPr lang="en-US" dirty="0"/>
              <a:t>analyzed county by county data and historical progress</a:t>
            </a:r>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How the Growth Plan Was Developed</a:t>
            </a:r>
            <a:endParaRPr lang="en-US" dirty="0"/>
          </a:p>
        </p:txBody>
      </p:sp>
    </p:spTree>
    <p:extLst>
      <p:ext uri="{BB962C8B-B14F-4D97-AF65-F5344CB8AC3E}">
        <p14:creationId xmlns:p14="http://schemas.microsoft.com/office/powerpoint/2010/main" val="1085903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63417" y="1422363"/>
            <a:ext cx="8229600" cy="4304638"/>
          </a:xfrm>
        </p:spPr>
        <p:txBody>
          <a:bodyPr/>
          <a:lstStyle/>
          <a:p>
            <a:r>
              <a:rPr lang="en-US" b="1" dirty="0"/>
              <a:t>Goal:  </a:t>
            </a:r>
            <a:r>
              <a:rPr lang="en-US" dirty="0"/>
              <a:t>Growth goal across the state: at least 6% on average every year, 2015 through 2020</a:t>
            </a:r>
          </a:p>
          <a:p>
            <a:r>
              <a:rPr lang="en-US" b="1" dirty="0"/>
              <a:t> </a:t>
            </a:r>
            <a:endParaRPr lang="en-US" dirty="0"/>
          </a:p>
          <a:p>
            <a:r>
              <a:rPr lang="en-US" b="1" dirty="0"/>
              <a:t>Strategy:</a:t>
            </a:r>
            <a:endParaRPr lang="en-US" dirty="0"/>
          </a:p>
          <a:p>
            <a:pPr marL="342900" lvl="0" indent="-342900">
              <a:buFont typeface="Arial" panose="020B0604020202020204" pitchFamily="34" charset="0"/>
              <a:buChar char="•"/>
            </a:pPr>
            <a:r>
              <a:rPr lang="en-US" b="1" dirty="0" smtClean="0"/>
              <a:t>Focus</a:t>
            </a:r>
            <a:r>
              <a:rPr lang="en-US" dirty="0" smtClean="0"/>
              <a:t> </a:t>
            </a:r>
            <a:r>
              <a:rPr lang="en-US" dirty="0"/>
              <a:t>our deepest investment – including pilots and demonstration projects – in the counties with the greatest potential to move the needle on the dial </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Include some </a:t>
            </a:r>
            <a:r>
              <a:rPr lang="en-US" b="1" dirty="0"/>
              <a:t>targeted</a:t>
            </a:r>
            <a:r>
              <a:rPr lang="en-US" dirty="0"/>
              <a:t> investments where there is a special need or priority</a:t>
            </a:r>
          </a:p>
          <a:p>
            <a:pPr marL="34290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Then broad investment in </a:t>
            </a:r>
            <a:r>
              <a:rPr lang="en-US" b="1" dirty="0"/>
              <a:t>replication</a:t>
            </a:r>
            <a:r>
              <a:rPr lang="en-US" dirty="0"/>
              <a:t> and sharing of resources and best practices across all </a:t>
            </a:r>
            <a:r>
              <a:rPr lang="en-US" dirty="0" smtClean="0"/>
              <a:t>counties</a:t>
            </a:r>
            <a:endParaRPr lang="en-US" dirty="0"/>
          </a:p>
          <a:p>
            <a:r>
              <a:rPr lang="en-US" dirty="0"/>
              <a:t> </a:t>
            </a:r>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313417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Today in California: over </a:t>
            </a:r>
            <a:r>
              <a:rPr lang="en-US" b="1" dirty="0"/>
              <a:t>61,000</a:t>
            </a:r>
            <a:r>
              <a:rPr lang="en-US" dirty="0"/>
              <a:t> children and young adults in foster care</a:t>
            </a:r>
          </a:p>
          <a:p>
            <a:pPr marL="342900" lvl="0" indent="-342900">
              <a:buFont typeface="Arial" panose="020B0604020202020204" pitchFamily="34" charset="0"/>
              <a:buChar char="•"/>
            </a:pPr>
            <a:r>
              <a:rPr lang="en-US" dirty="0"/>
              <a:t>Los Angeles: 30,000 </a:t>
            </a:r>
          </a:p>
          <a:p>
            <a:pPr marL="342900" lvl="0" indent="-342900">
              <a:buFont typeface="Arial" panose="020B0604020202020204" pitchFamily="34" charset="0"/>
              <a:buChar char="•"/>
            </a:pPr>
            <a:r>
              <a:rPr lang="en-US" dirty="0"/>
              <a:t>San Diego and Riverside counties combined: 10,500 children</a:t>
            </a:r>
          </a:p>
          <a:p>
            <a:pPr marL="342900" lvl="0" indent="-342900">
              <a:buFont typeface="Arial" panose="020B0604020202020204" pitchFamily="34" charset="0"/>
              <a:buChar char="•"/>
            </a:pPr>
            <a:r>
              <a:rPr lang="en-US" dirty="0"/>
              <a:t>Bay Area: </a:t>
            </a:r>
            <a:r>
              <a:rPr lang="en-US" dirty="0" smtClean="0"/>
              <a:t>5,800</a:t>
            </a:r>
          </a:p>
          <a:p>
            <a:pPr marL="342900" lvl="0" indent="-342900">
              <a:buFont typeface="Arial" panose="020B0604020202020204" pitchFamily="34" charset="0"/>
              <a:buChar char="•"/>
            </a:pPr>
            <a:endParaRPr lang="en-US" dirty="0" smtClean="0"/>
          </a:p>
          <a:p>
            <a:r>
              <a:rPr lang="en-US" dirty="0"/>
              <a:t>The goal will not be met evenly across all counties</a:t>
            </a:r>
          </a:p>
          <a:p>
            <a:pPr marL="342900" lvl="0" indent="-342900">
              <a:buFont typeface="Arial" panose="020B0604020202020204" pitchFamily="34" charset="0"/>
              <a:buChar char="•"/>
            </a:pPr>
            <a:r>
              <a:rPr lang="en-US" dirty="0"/>
              <a:t>some programs serve nearly all </a:t>
            </a:r>
            <a:r>
              <a:rPr lang="en-US" dirty="0" smtClean="0"/>
              <a:t>foster children </a:t>
            </a:r>
            <a:endParaRPr lang="en-US" dirty="0"/>
          </a:p>
          <a:p>
            <a:pPr marL="342900" lvl="0" indent="-342900">
              <a:buFont typeface="Arial" panose="020B0604020202020204" pitchFamily="34" charset="0"/>
              <a:buChar char="•"/>
            </a:pPr>
            <a:r>
              <a:rPr lang="en-US" dirty="0"/>
              <a:t>others are serving &lt; 10% of the number of foster children</a:t>
            </a:r>
          </a:p>
          <a:p>
            <a:pPr marL="342900" lvl="0" indent="-342900">
              <a:buFont typeface="Arial" panose="020B0604020202020204" pitchFamily="34" charset="0"/>
              <a:buChar char="•"/>
            </a:pPr>
            <a:r>
              <a:rPr lang="en-US" dirty="0"/>
              <a:t>numbers range from a few hundred children in care to nearly 30,000 </a:t>
            </a:r>
            <a:r>
              <a:rPr lang="en-US" dirty="0" smtClean="0"/>
              <a:t>children</a:t>
            </a:r>
            <a:endParaRPr lang="en-US" dirty="0"/>
          </a:p>
          <a:p>
            <a:pPr marL="342900" lvl="0" indent="-342900">
              <a:buFont typeface="Arial" panose="020B0604020202020204" pitchFamily="34" charset="0"/>
              <a:buChar char="•"/>
            </a:pPr>
            <a:r>
              <a:rPr lang="en-US" dirty="0" smtClean="0"/>
              <a:t>divided </a:t>
            </a:r>
            <a:r>
              <a:rPr lang="en-US" dirty="0"/>
              <a:t>counties into three tiers of growth </a:t>
            </a:r>
          </a:p>
          <a:p>
            <a:pPr lvl="0"/>
            <a:endParaRPr lang="en-US" dirty="0"/>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185504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Specific Project Activities</a:t>
            </a:r>
            <a:endParaRPr lang="en-US" dirty="0"/>
          </a:p>
          <a:p>
            <a:r>
              <a:rPr lang="en-US" dirty="0"/>
              <a:t> </a:t>
            </a:r>
          </a:p>
          <a:p>
            <a:pPr lvl="0" fontAlgn="base"/>
            <a:r>
              <a:rPr lang="en-US" dirty="0"/>
              <a:t>Enhanced </a:t>
            </a:r>
            <a:r>
              <a:rPr lang="en-US" b="1" dirty="0"/>
              <a:t>marketing &amp; communications</a:t>
            </a:r>
            <a:r>
              <a:rPr lang="en-US" dirty="0"/>
              <a:t> for demonstration projects</a:t>
            </a:r>
            <a:endParaRPr lang="en-US" sz="2800" dirty="0"/>
          </a:p>
          <a:p>
            <a:pPr lvl="1"/>
            <a:r>
              <a:rPr lang="en-US" sz="2400" dirty="0"/>
              <a:t>Voices for Children, CASA of San Diego and Riverside (See Growth Plan, Appendix B)</a:t>
            </a:r>
            <a:endParaRPr lang="en-US" sz="2800" dirty="0"/>
          </a:p>
          <a:p>
            <a:pPr lvl="1"/>
            <a:r>
              <a:rPr lang="en-US" sz="2400" dirty="0"/>
              <a:t>CASA of Los Angeles County (Appendix C)</a:t>
            </a:r>
            <a:endParaRPr lang="en-US" sz="2800" dirty="0"/>
          </a:p>
          <a:p>
            <a:pPr lvl="1"/>
            <a:r>
              <a:rPr lang="en-US" sz="2400" dirty="0"/>
              <a:t>Bay Area CASA Collaborative (Appendix A)</a:t>
            </a:r>
            <a:endParaRPr lang="en-US" sz="2800" dirty="0"/>
          </a:p>
          <a:p>
            <a:r>
              <a:rPr lang="en-US" dirty="0"/>
              <a:t> </a:t>
            </a:r>
          </a:p>
          <a:p>
            <a:pPr lvl="0" fontAlgn="base"/>
            <a:r>
              <a:rPr lang="en-US" dirty="0"/>
              <a:t>CalCASA </a:t>
            </a:r>
            <a:r>
              <a:rPr lang="en-US" b="1" dirty="0"/>
              <a:t>statewide marketing initiatives</a:t>
            </a:r>
            <a:endParaRPr lang="en-US" sz="2800" dirty="0"/>
          </a:p>
          <a:p>
            <a:pPr lvl="1"/>
            <a:r>
              <a:rPr lang="en-US" sz="2400" dirty="0"/>
              <a:t>Marketing Resource Center (MRC) on CalCASA website </a:t>
            </a:r>
            <a:endParaRPr lang="en-US" sz="2800" dirty="0"/>
          </a:p>
          <a:p>
            <a:pPr lvl="1"/>
            <a:r>
              <a:rPr lang="en-US" sz="2400" dirty="0"/>
              <a:t>30 </a:t>
            </a:r>
            <a:r>
              <a:rPr lang="en-US" sz="2400" dirty="0" smtClean="0"/>
              <a:t>second </a:t>
            </a:r>
            <a:r>
              <a:rPr lang="en-US" sz="2400" dirty="0"/>
              <a:t>CASA TV </a:t>
            </a:r>
            <a:r>
              <a:rPr lang="en-US" sz="2400" dirty="0" smtClean="0"/>
              <a:t>ad </a:t>
            </a:r>
            <a:r>
              <a:rPr lang="en-US" sz="2400" dirty="0"/>
              <a:t>with tailored landing pages for each local program</a:t>
            </a:r>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3890650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47618" y="1435242"/>
            <a:ext cx="8229600" cy="4304638"/>
          </a:xfrm>
        </p:spPr>
        <p:txBody>
          <a:bodyPr/>
          <a:lstStyle/>
          <a:p>
            <a:r>
              <a:rPr lang="en-US" b="1" dirty="0"/>
              <a:t>Specific Project Activities</a:t>
            </a:r>
            <a:endParaRPr lang="en-US" dirty="0"/>
          </a:p>
          <a:p>
            <a:r>
              <a:rPr lang="en-US" dirty="0"/>
              <a:t> </a:t>
            </a:r>
          </a:p>
          <a:p>
            <a:pPr lvl="0" fontAlgn="base"/>
            <a:r>
              <a:rPr lang="en-US" b="1" dirty="0" smtClean="0"/>
              <a:t>Policy </a:t>
            </a:r>
            <a:r>
              <a:rPr lang="en-US" b="1" dirty="0"/>
              <a:t>Coordinator position to build momentum to increase CASA network state funding</a:t>
            </a:r>
            <a:r>
              <a:rPr lang="en-US" dirty="0"/>
              <a:t>. </a:t>
            </a:r>
            <a:endParaRPr lang="en-US" sz="2800" dirty="0"/>
          </a:p>
          <a:p>
            <a:pPr marL="342900" indent="-342900">
              <a:buFont typeface="Arial" panose="020B0604020202020204" pitchFamily="34" charset="0"/>
              <a:buChar char="•"/>
            </a:pPr>
            <a:r>
              <a:rPr lang="en-US" dirty="0"/>
              <a:t>P</a:t>
            </a:r>
            <a:r>
              <a:rPr lang="en-US" dirty="0" smtClean="0"/>
              <a:t>erfectly </a:t>
            </a:r>
            <a:r>
              <a:rPr lang="en-US" dirty="0"/>
              <a:t>positioned to grow our policy efforts as the </a:t>
            </a:r>
            <a:r>
              <a:rPr lang="en-US" dirty="0" smtClean="0"/>
              <a:t>state </a:t>
            </a:r>
            <a:r>
              <a:rPr lang="en-US" dirty="0"/>
              <a:t>had a budget </a:t>
            </a:r>
            <a:r>
              <a:rPr lang="en-US" dirty="0" smtClean="0"/>
              <a:t>surplus</a:t>
            </a:r>
            <a:endParaRPr lang="en-US" dirty="0"/>
          </a:p>
          <a:p>
            <a:pPr marL="342900" indent="-342900">
              <a:buFont typeface="Arial" panose="020B0604020202020204" pitchFamily="34" charset="0"/>
              <a:buChar char="•"/>
            </a:pPr>
            <a:r>
              <a:rPr lang="en-US" dirty="0" smtClean="0"/>
              <a:t>Governor </a:t>
            </a:r>
            <a:r>
              <a:rPr lang="en-US" dirty="0"/>
              <a:t>has called for a reorganization of funding for Victims of Crime, to occur prior to July 2016.  </a:t>
            </a:r>
            <a:endParaRPr lang="en-US" sz="2800" dirty="0"/>
          </a:p>
          <a:p>
            <a:pPr lvl="2"/>
            <a:r>
              <a:rPr lang="en-US" dirty="0"/>
              <a:t>organize local CASA programs and tap into their wealth of expertise and political connections</a:t>
            </a:r>
            <a:endParaRPr lang="en-US" sz="2000" dirty="0"/>
          </a:p>
          <a:p>
            <a:pPr lvl="2"/>
            <a:r>
              <a:rPr lang="en-US" dirty="0"/>
              <a:t>leverage this effort to increase funding for CASA by administrative and legislative advocacy</a:t>
            </a:r>
            <a:endParaRPr lang="en-US" sz="2000" dirty="0"/>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97256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smtClean="0"/>
              <a:t>Measuring Progress</a:t>
            </a:r>
            <a:endParaRPr lang="en-US" dirty="0"/>
          </a:p>
          <a:p>
            <a:endParaRPr lang="en-US" dirty="0"/>
          </a:p>
          <a:p>
            <a:pPr marL="342900" lvl="0" indent="-342900">
              <a:buFont typeface="Arial" panose="020B0604020202020204" pitchFamily="34" charset="0"/>
              <a:buChar char="•"/>
            </a:pPr>
            <a:r>
              <a:rPr lang="en-US" dirty="0"/>
              <a:t>Measurement against growth plan goals </a:t>
            </a:r>
          </a:p>
          <a:p>
            <a:pPr marL="342900" lvl="0" indent="-342900">
              <a:buFont typeface="Arial" panose="020B0604020202020204" pitchFamily="34" charset="0"/>
              <a:buChar char="•"/>
            </a:pPr>
            <a:r>
              <a:rPr lang="en-US" dirty="0"/>
              <a:t>Statewide growth in children served by at least 6% at the end of each calendar year  (2016) </a:t>
            </a:r>
          </a:p>
          <a:p>
            <a:pPr marL="342900" indent="-342900">
              <a:buFont typeface="Arial" panose="020B0604020202020204" pitchFamily="34" charset="0"/>
              <a:buChar char="•"/>
            </a:pPr>
            <a:r>
              <a:rPr lang="en-US" dirty="0" smtClean="0"/>
              <a:t>Increase </a:t>
            </a:r>
            <a:r>
              <a:rPr lang="en-US" dirty="0"/>
              <a:t>in the overall diversity of CASA volunteers statewide </a:t>
            </a:r>
            <a:endParaRPr lang="en-US" dirty="0" smtClean="0"/>
          </a:p>
          <a:p>
            <a:pPr marL="342900" lvl="0" indent="-342900">
              <a:buFont typeface="Arial" panose="020B0604020202020204" pitchFamily="34" charset="0"/>
              <a:buChar char="•"/>
            </a:pPr>
            <a:r>
              <a:rPr lang="en-US" dirty="0"/>
              <a:t>Total children served, new children served, new CASA volunteers and total CASA volunteers will be assessed annually through:</a:t>
            </a:r>
          </a:p>
          <a:p>
            <a:pPr marL="831515" lvl="1" indent="-342900"/>
            <a:r>
              <a:rPr lang="en-US" dirty="0"/>
              <a:t>Judicial Council child and volunteer data </a:t>
            </a:r>
          </a:p>
          <a:p>
            <a:pPr marL="831515" lvl="1" indent="-342900"/>
            <a:r>
              <a:rPr lang="en-US" dirty="0"/>
              <a:t>NCASA child and volunteer data</a:t>
            </a:r>
          </a:p>
          <a:p>
            <a:pPr lvl="0"/>
            <a:endParaRPr lang="en-US" dirty="0"/>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395139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smtClean="0"/>
              <a:t>Measuring Progress</a:t>
            </a:r>
            <a:endParaRPr lang="en-US" dirty="0"/>
          </a:p>
          <a:p>
            <a:r>
              <a:rPr lang="en-US" dirty="0"/>
              <a:t> </a:t>
            </a:r>
          </a:p>
          <a:p>
            <a:pPr lvl="0"/>
            <a:r>
              <a:rPr lang="en-US" dirty="0"/>
              <a:t>Demonstration projects have also each identified their own objectives, goals and measures – see Appendix A, B and C</a:t>
            </a:r>
            <a:endParaRPr lang="en-US" sz="2800" dirty="0"/>
          </a:p>
          <a:p>
            <a:pPr lvl="1"/>
            <a:r>
              <a:rPr lang="en-US" sz="2400" dirty="0"/>
              <a:t>tracking against the number of volunteer and training inquiries received following a specific campaign</a:t>
            </a:r>
            <a:endParaRPr lang="en-US" sz="2800" dirty="0"/>
          </a:p>
          <a:p>
            <a:pPr lvl="1"/>
            <a:r>
              <a:rPr lang="en-US" sz="2400" dirty="0"/>
              <a:t>assessing public interest by tracking click-through rates in social media</a:t>
            </a:r>
            <a:endParaRPr lang="en-US" sz="2800" dirty="0"/>
          </a:p>
          <a:p>
            <a:pPr lvl="1"/>
            <a:r>
              <a:rPr lang="en-US" sz="2400" dirty="0"/>
              <a:t>overall web traffic</a:t>
            </a:r>
            <a:endParaRPr lang="en-US" sz="2800" dirty="0"/>
          </a:p>
          <a:p>
            <a:pPr lvl="1"/>
            <a:r>
              <a:rPr lang="en-US" sz="2400" dirty="0"/>
              <a:t>inquiring how a potential volunteer learned about the CASA opportunity through application form </a:t>
            </a:r>
            <a:r>
              <a:rPr lang="en-US" sz="2400" dirty="0" smtClean="0"/>
              <a:t>questions</a:t>
            </a:r>
            <a:endParaRPr lang="en-US" sz="2800" dirty="0"/>
          </a:p>
          <a:p>
            <a:r>
              <a:rPr lang="en-US" dirty="0"/>
              <a:t> </a:t>
            </a:r>
            <a:endParaRPr lang="en-US" sz="2800" dirty="0"/>
          </a:p>
          <a:p>
            <a:pPr lvl="0" fontAlgn="base"/>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Summary of the 15,000 by 2020 Growth Plan</a:t>
            </a:r>
            <a:endParaRPr lang="en-US" dirty="0"/>
          </a:p>
        </p:txBody>
      </p:sp>
    </p:spTree>
    <p:extLst>
      <p:ext uri="{BB962C8B-B14F-4D97-AF65-F5344CB8AC3E}">
        <p14:creationId xmlns:p14="http://schemas.microsoft.com/office/powerpoint/2010/main" val="3204521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lvl="0"/>
            <a:endParaRPr lang="en-US" b="1" dirty="0" smtClean="0"/>
          </a:p>
          <a:p>
            <a:pPr lvl="0"/>
            <a:r>
              <a:rPr lang="en-US" b="1" dirty="0" smtClean="0"/>
              <a:t>Importance </a:t>
            </a:r>
            <a:r>
              <a:rPr lang="en-US" b="1" dirty="0"/>
              <a:t>of engaging key stakeholders at every </a:t>
            </a:r>
            <a:r>
              <a:rPr lang="en-US" b="1" dirty="0" smtClean="0"/>
              <a:t>stage</a:t>
            </a:r>
          </a:p>
          <a:p>
            <a:pPr lvl="0"/>
            <a:endParaRPr lang="en-US" sz="2800" dirty="0"/>
          </a:p>
          <a:p>
            <a:pPr lvl="1"/>
            <a:r>
              <a:rPr lang="en-US" sz="2400" dirty="0"/>
              <a:t>board advice and buy-in early</a:t>
            </a:r>
            <a:endParaRPr lang="en-US" sz="2800" dirty="0"/>
          </a:p>
          <a:p>
            <a:pPr lvl="1"/>
            <a:r>
              <a:rPr lang="en-US" sz="2400" dirty="0"/>
              <a:t>shared the high-level framework with the full network</a:t>
            </a:r>
            <a:endParaRPr lang="en-US" sz="2800" dirty="0"/>
          </a:p>
          <a:p>
            <a:pPr lvl="1"/>
            <a:r>
              <a:rPr lang="en-US" sz="2400" dirty="0"/>
              <a:t>incorporated comments and input </a:t>
            </a:r>
            <a:endParaRPr lang="en-US" sz="2800" dirty="0"/>
          </a:p>
          <a:p>
            <a:pPr lvl="1"/>
            <a:r>
              <a:rPr lang="en-US" sz="2400" dirty="0"/>
              <a:t>fairly sure of full endorsement from the network once the plan and proposal were shared in final form</a:t>
            </a:r>
            <a:endParaRPr lang="en-US" sz="2800" dirty="0"/>
          </a:p>
          <a:p>
            <a:r>
              <a:rPr lang="en-US" dirty="0"/>
              <a:t> </a:t>
            </a:r>
            <a:endParaRPr lang="en-US" sz="2800" dirty="0"/>
          </a:p>
          <a:p>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Learnings From Growth Plan Process Thus Far</a:t>
            </a:r>
            <a:endParaRPr lang="en-US" dirty="0"/>
          </a:p>
        </p:txBody>
      </p:sp>
    </p:spTree>
    <p:extLst>
      <p:ext uri="{BB962C8B-B14F-4D97-AF65-F5344CB8AC3E}">
        <p14:creationId xmlns:p14="http://schemas.microsoft.com/office/powerpoint/2010/main" val="401070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76296" y="1473879"/>
            <a:ext cx="8229600" cy="4304638"/>
          </a:xfrm>
        </p:spPr>
        <p:txBody>
          <a:bodyPr/>
          <a:lstStyle/>
          <a:p>
            <a:pPr lvl="0"/>
            <a:r>
              <a:rPr lang="en-US" b="1" dirty="0" smtClean="0"/>
              <a:t>Importance </a:t>
            </a:r>
            <a:r>
              <a:rPr lang="en-US" b="1" dirty="0"/>
              <a:t>of use of data and transparency in the decisions</a:t>
            </a:r>
            <a:endParaRPr lang="en-US" sz="2800" dirty="0"/>
          </a:p>
          <a:p>
            <a:pPr lvl="1"/>
            <a:r>
              <a:rPr lang="en-US" sz="2400" dirty="0"/>
              <a:t>base decisions on data and clear criteria</a:t>
            </a:r>
            <a:endParaRPr lang="en-US" sz="2800" dirty="0"/>
          </a:p>
          <a:p>
            <a:pPr lvl="1"/>
            <a:r>
              <a:rPr lang="en-US" sz="2400" dirty="0"/>
              <a:t>show the reasoning and logic behind the selection of pilot projects </a:t>
            </a:r>
            <a:endParaRPr lang="en-US" sz="2800" dirty="0"/>
          </a:p>
          <a:p>
            <a:r>
              <a:rPr lang="en-US" dirty="0"/>
              <a:t> </a:t>
            </a:r>
          </a:p>
          <a:p>
            <a:pPr lvl="0"/>
            <a:r>
              <a:rPr lang="en-US" b="1" dirty="0"/>
              <a:t>Already seeing the value of a clear and ambitious growth goal</a:t>
            </a:r>
            <a:endParaRPr lang="en-US" sz="2800" dirty="0"/>
          </a:p>
          <a:p>
            <a:pPr lvl="1"/>
            <a:r>
              <a:rPr lang="en-US" sz="2400" dirty="0"/>
              <a:t>a blueprint for how to get there</a:t>
            </a:r>
            <a:endParaRPr lang="en-US" sz="2800" dirty="0"/>
          </a:p>
          <a:p>
            <a:pPr lvl="1"/>
            <a:r>
              <a:rPr lang="en-US" sz="2400" dirty="0"/>
              <a:t>we have shared it with our funders and received high interest: example: Walter S Johnson Foundation is inspired to considered pass through funds in line with the plan  </a:t>
            </a:r>
            <a:endParaRPr lang="en-US" sz="2800" dirty="0"/>
          </a:p>
          <a:p>
            <a:pPr lvl="0"/>
            <a:endParaRPr lang="en-US" sz="2800" dirty="0"/>
          </a:p>
          <a:p>
            <a:r>
              <a:rPr lang="en-US" dirty="0"/>
              <a:t> </a:t>
            </a:r>
            <a:endParaRPr lang="en-US" sz="2800" dirty="0"/>
          </a:p>
          <a:p>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Learnings From Growth Plan Process Thus Far</a:t>
            </a:r>
            <a:endParaRPr lang="en-US" dirty="0"/>
          </a:p>
        </p:txBody>
      </p:sp>
    </p:spTree>
    <p:extLst>
      <p:ext uri="{BB962C8B-B14F-4D97-AF65-F5344CB8AC3E}">
        <p14:creationId xmlns:p14="http://schemas.microsoft.com/office/powerpoint/2010/main" val="160768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89287" y="1207362"/>
            <a:ext cx="8229600" cy="4745339"/>
          </a:xfrm>
        </p:spPr>
        <p:txBody>
          <a:bodyPr/>
          <a:lstStyle/>
          <a:p>
            <a:pPr marL="342900" indent="-342900">
              <a:buFont typeface="Wingdings" panose="05000000000000000000" pitchFamily="2" charset="2"/>
              <a:buChar char="Ø"/>
            </a:pPr>
            <a:r>
              <a:rPr lang="en-US" dirty="0" smtClean="0"/>
              <a:t>Develop an understanding of past network growth</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Learn about past planning processes</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Understand from state CASA organizations in California, Georgia and Oregon:</a:t>
            </a:r>
          </a:p>
          <a:p>
            <a:pPr marL="831515" lvl="1" indent="-342900">
              <a:buFont typeface="Wingdings" panose="05000000000000000000" pitchFamily="2" charset="2"/>
              <a:buChar char="Ø"/>
            </a:pPr>
            <a:r>
              <a:rPr lang="en-US" dirty="0" smtClean="0"/>
              <a:t>How their plans were developed</a:t>
            </a:r>
          </a:p>
          <a:p>
            <a:pPr marL="831515" lvl="1" indent="-342900">
              <a:buFont typeface="Wingdings" panose="05000000000000000000" pitchFamily="2" charset="2"/>
              <a:buChar char="Ø"/>
            </a:pPr>
            <a:r>
              <a:rPr lang="en-US" dirty="0" smtClean="0"/>
              <a:t>Summary of their plans </a:t>
            </a:r>
          </a:p>
          <a:p>
            <a:pPr marL="831515" lvl="1" indent="-342900">
              <a:buFont typeface="Wingdings" panose="05000000000000000000" pitchFamily="2" charset="2"/>
              <a:buChar char="Ø"/>
            </a:pPr>
            <a:r>
              <a:rPr lang="en-US" dirty="0" smtClean="0"/>
              <a:t>Key learnings in plan development</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n-US" dirty="0" smtClean="0"/>
              <a:t>Contribute to formulation of the process/next steps for the development of a network wide growth plan</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a:p>
        </p:txBody>
      </p:sp>
      <p:sp>
        <p:nvSpPr>
          <p:cNvPr id="5" name="Text Placeholder 4"/>
          <p:cNvSpPr>
            <a:spLocks noGrp="1"/>
          </p:cNvSpPr>
          <p:nvPr>
            <p:ph type="body" sz="quarter" idx="13"/>
          </p:nvPr>
        </p:nvSpPr>
        <p:spPr/>
        <p:txBody>
          <a:bodyPr/>
          <a:lstStyle/>
          <a:p>
            <a:pPr algn="ctr"/>
            <a:r>
              <a:rPr lang="en-US" dirty="0" smtClean="0"/>
              <a:t>OUTCOMES</a:t>
            </a:r>
            <a:endParaRPr lang="en-US" dirty="0"/>
          </a:p>
        </p:txBody>
      </p:sp>
    </p:spTree>
    <p:extLst>
      <p:ext uri="{BB962C8B-B14F-4D97-AF65-F5344CB8AC3E}">
        <p14:creationId xmlns:p14="http://schemas.microsoft.com/office/powerpoint/2010/main" val="225757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76296" y="1309076"/>
            <a:ext cx="8229600" cy="4304638"/>
          </a:xfrm>
        </p:spPr>
        <p:txBody>
          <a:bodyPr/>
          <a:lstStyle/>
          <a:p>
            <a:r>
              <a:rPr lang="en-US" sz="2800" b="1" u="sng" dirty="0"/>
              <a:t>Resources on the California CASA website:</a:t>
            </a:r>
            <a:endParaRPr lang="en-US" sz="2800" dirty="0"/>
          </a:p>
          <a:p>
            <a:pPr lvl="0"/>
            <a:endParaRPr lang="en-US" sz="2800" dirty="0" smtClean="0"/>
          </a:p>
          <a:p>
            <a:pPr marL="457200" lvl="0" indent="-457200">
              <a:buFont typeface="Arial" panose="020B0604020202020204" pitchFamily="34" charset="0"/>
              <a:buChar char="•"/>
            </a:pPr>
            <a:r>
              <a:rPr lang="en-US" sz="2800" dirty="0" smtClean="0"/>
              <a:t>CalCASA </a:t>
            </a:r>
            <a:r>
              <a:rPr lang="en-US" sz="2800" dirty="0"/>
              <a:t>15,000 by 2020 Growth Plan</a:t>
            </a:r>
          </a:p>
          <a:p>
            <a:pPr marL="457200" lvl="0" indent="-457200">
              <a:buFont typeface="Arial" panose="020B0604020202020204" pitchFamily="34" charset="0"/>
              <a:buChar char="•"/>
            </a:pPr>
            <a:endParaRPr lang="en-US" sz="2800" dirty="0" smtClean="0"/>
          </a:p>
          <a:p>
            <a:pPr marL="457200" lvl="0" indent="-457200">
              <a:buFont typeface="Arial" panose="020B0604020202020204" pitchFamily="34" charset="0"/>
              <a:buChar char="•"/>
            </a:pPr>
            <a:r>
              <a:rPr lang="en-US" sz="2800" dirty="0" smtClean="0"/>
              <a:t>California </a:t>
            </a:r>
            <a:r>
              <a:rPr lang="en-US" sz="2800" dirty="0"/>
              <a:t>CASA 5-Year Strategic Vision PPT</a:t>
            </a:r>
          </a:p>
          <a:p>
            <a:endParaRPr lang="en-US" sz="2800" u="sng" dirty="0" smtClean="0"/>
          </a:p>
          <a:p>
            <a:r>
              <a:rPr lang="en-US" sz="2800" u="sng" dirty="0" smtClean="0"/>
              <a:t>http</a:t>
            </a:r>
            <a:r>
              <a:rPr lang="en-US" sz="2800" u="sng" dirty="0"/>
              <a:t>://www.californiacasa.org/who-we-are/financial-annual-reports/</a:t>
            </a:r>
            <a:endParaRPr lang="en-US" sz="2800" dirty="0"/>
          </a:p>
          <a:p>
            <a:pPr lvl="0"/>
            <a:endParaRPr lang="en-US" sz="2800" dirty="0"/>
          </a:p>
          <a:p>
            <a:r>
              <a:rPr lang="en-US" dirty="0"/>
              <a:t> </a:t>
            </a:r>
            <a:endParaRPr lang="en-US" sz="2800" dirty="0"/>
          </a:p>
          <a:p>
            <a:endParaRPr lang="en-US" sz="2800" dirty="0"/>
          </a:p>
          <a:p>
            <a:endParaRPr lang="en-US" dirty="0"/>
          </a:p>
        </p:txBody>
      </p:sp>
      <p:sp>
        <p:nvSpPr>
          <p:cNvPr id="3" name="Text Placeholder 2"/>
          <p:cNvSpPr>
            <a:spLocks noGrp="1"/>
          </p:cNvSpPr>
          <p:nvPr>
            <p:ph type="body" sz="quarter" idx="13"/>
          </p:nvPr>
        </p:nvSpPr>
        <p:spPr/>
        <p:txBody>
          <a:bodyPr/>
          <a:lstStyle/>
          <a:p>
            <a:r>
              <a:rPr lang="en-US" dirty="0" smtClean="0"/>
              <a:t>Resources</a:t>
            </a:r>
            <a:endParaRPr lang="en-US" dirty="0"/>
          </a:p>
        </p:txBody>
      </p:sp>
    </p:spTree>
    <p:extLst>
      <p:ext uri="{BB962C8B-B14F-4D97-AF65-F5344CB8AC3E}">
        <p14:creationId xmlns:p14="http://schemas.microsoft.com/office/powerpoint/2010/main" val="245263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Questions</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3520827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Oregon CASA Network</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1347395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indent="-342900">
              <a:buFont typeface="Arial" panose="020B0604020202020204" pitchFamily="34" charset="0"/>
              <a:buChar char="•"/>
            </a:pPr>
            <a:r>
              <a:rPr lang="en-US" dirty="0" smtClean="0"/>
              <a:t>Prior history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Statewide key definitions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Network consensus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Urban Action Plans</a:t>
            </a:r>
            <a:endParaRPr lang="en-US" dirty="0"/>
          </a:p>
        </p:txBody>
      </p:sp>
      <p:sp>
        <p:nvSpPr>
          <p:cNvPr id="3" name="Text Placeholder 2"/>
          <p:cNvSpPr>
            <a:spLocks noGrp="1"/>
          </p:cNvSpPr>
          <p:nvPr>
            <p:ph type="body" sz="quarter" idx="13"/>
          </p:nvPr>
        </p:nvSpPr>
        <p:spPr/>
        <p:txBody>
          <a:bodyPr/>
          <a:lstStyle/>
          <a:p>
            <a:r>
              <a:rPr lang="en-US" dirty="0" smtClean="0"/>
              <a:t>How the Growth </a:t>
            </a:r>
            <a:r>
              <a:rPr lang="en-US" dirty="0" smtClean="0"/>
              <a:t>PLAN Was </a:t>
            </a:r>
            <a:r>
              <a:rPr lang="en-US" dirty="0" smtClean="0"/>
              <a:t>Developed</a:t>
            </a:r>
            <a:endParaRPr lang="en-US" dirty="0"/>
          </a:p>
        </p:txBody>
      </p:sp>
    </p:spTree>
    <p:extLst>
      <p:ext uri="{BB962C8B-B14F-4D97-AF65-F5344CB8AC3E}">
        <p14:creationId xmlns:p14="http://schemas.microsoft.com/office/powerpoint/2010/main" val="1458944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4294967295"/>
          </p:nvPr>
        </p:nvSpPr>
        <p:spPr>
          <a:xfrm>
            <a:off x="507934" y="270456"/>
            <a:ext cx="8288337" cy="6350135"/>
          </a:xfrm>
          <a:prstGeom prst="rect">
            <a:avLst/>
          </a:prstGeom>
        </p:spPr>
        <p:txBody>
          <a:bodyPr/>
          <a:lstStyle/>
          <a:p>
            <a:pPr marL="0" indent="0" algn="ctr">
              <a:buNone/>
            </a:pPr>
            <a:endParaRPr lang="en-US" dirty="0" smtClean="0"/>
          </a:p>
          <a:p>
            <a:pPr algn="ctr"/>
            <a:endParaRPr lang="en-US" dirty="0"/>
          </a:p>
          <a:p>
            <a:pPr algn="ctr"/>
            <a:endParaRPr lang="en-US" sz="2400" dirty="0" smtClean="0"/>
          </a:p>
          <a:p>
            <a:pPr algn="ctr"/>
            <a:endParaRPr lang="en-US" dirty="0"/>
          </a:p>
        </p:txBody>
      </p:sp>
      <p:pic>
        <p:nvPicPr>
          <p:cNvPr id="5" name="Picture 4"/>
          <p:cNvPicPr>
            <a:picLocks noChangeAspect="1"/>
          </p:cNvPicPr>
          <p:nvPr/>
        </p:nvPicPr>
        <p:blipFill>
          <a:blip r:embed="rId3"/>
          <a:stretch>
            <a:fillRect/>
          </a:stretch>
        </p:blipFill>
        <p:spPr>
          <a:xfrm>
            <a:off x="-464654" y="-464509"/>
            <a:ext cx="10073307" cy="7787017"/>
          </a:xfrm>
          <a:prstGeom prst="rect">
            <a:avLst/>
          </a:prstGeom>
        </p:spPr>
      </p:pic>
    </p:spTree>
    <p:extLst>
      <p:ext uri="{BB962C8B-B14F-4D97-AF65-F5344CB8AC3E}">
        <p14:creationId xmlns:p14="http://schemas.microsoft.com/office/powerpoint/2010/main" val="2047795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smtClean="0"/>
              <a:t>Total </a:t>
            </a:r>
            <a:r>
              <a:rPr lang="en-US" b="1" dirty="0"/>
              <a:t>Children Served </a:t>
            </a:r>
            <a:r>
              <a:rPr lang="en-US" dirty="0"/>
              <a:t>	The number of children with an active CASA volunteer assigned to them with an open dependency petition within a CASA program’s jurisdiction. </a:t>
            </a:r>
            <a:r>
              <a:rPr lang="en-US" i="1" dirty="0"/>
              <a:t>This does not include children whose jurisdiction is with another program. </a:t>
            </a:r>
            <a:endParaRPr lang="en-US" dirty="0"/>
          </a:p>
          <a:p>
            <a:endParaRPr lang="en-US" dirty="0" smtClean="0"/>
          </a:p>
          <a:p>
            <a:endParaRPr lang="en-US" dirty="0"/>
          </a:p>
          <a:p>
            <a:r>
              <a:rPr lang="en-US" dirty="0" smtClean="0"/>
              <a:t>Point </a:t>
            </a:r>
            <a:r>
              <a:rPr lang="en-US" dirty="0"/>
              <a:t>in time: For a particular day, the total number of children who had an open dependency petition, regardless of type of placement (i.e. foster care vs. in home placement), and had an assigned CASA volunteer. </a:t>
            </a:r>
          </a:p>
          <a:p>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3642333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Period of time: For a particular date range, the total number of children who had an open dependency petition, regardless of type of placement, and had an assigned CASA volunteer at some point during that time period. 	</a:t>
            </a:r>
          </a:p>
          <a:p>
            <a:endParaRPr lang="en-US" b="1" dirty="0" smtClean="0"/>
          </a:p>
          <a:p>
            <a:r>
              <a:rPr lang="en-US" b="1" dirty="0" smtClean="0"/>
              <a:t>Total </a:t>
            </a:r>
            <a:r>
              <a:rPr lang="en-US" b="1" dirty="0"/>
              <a:t>Children in Care as reported by DHS </a:t>
            </a:r>
            <a:r>
              <a:rPr lang="en-US" dirty="0"/>
              <a:t>	The total number of children in the DHS one day in care report for a given county/ies, unless the program has a written exception from the OCN. 	</a:t>
            </a:r>
            <a:endParaRPr lang="en-US" dirty="0" smtClean="0"/>
          </a:p>
          <a:p>
            <a:endParaRPr lang="en-US" dirty="0"/>
          </a:p>
          <a:p>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1694242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Total Children Unserved </a:t>
            </a:r>
            <a:r>
              <a:rPr lang="en-US" dirty="0"/>
              <a:t>	Point in time: On a particular day, the number of </a:t>
            </a:r>
            <a:r>
              <a:rPr lang="en-US" i="1" dirty="0"/>
              <a:t>Total Children in Care </a:t>
            </a:r>
            <a:r>
              <a:rPr lang="en-US" dirty="0"/>
              <a:t>(see above) who did not have an assigned CASA volunteer on that day (calculated by subtracting the number of </a:t>
            </a:r>
            <a:r>
              <a:rPr lang="en-US" i="1" dirty="0"/>
              <a:t>Total Children Served </a:t>
            </a:r>
            <a:r>
              <a:rPr lang="en-US" dirty="0"/>
              <a:t>from the </a:t>
            </a:r>
            <a:r>
              <a:rPr lang="en-US" i="1" dirty="0"/>
              <a:t>Total Children in Care as Reported by DHS </a:t>
            </a:r>
            <a:r>
              <a:rPr lang="en-US" dirty="0"/>
              <a:t>at the same point in time). </a:t>
            </a:r>
            <a:endParaRPr lang="en-US" dirty="0" smtClean="0"/>
          </a:p>
          <a:p>
            <a:endParaRPr lang="en-US" dirty="0"/>
          </a:p>
          <a:p>
            <a:r>
              <a:rPr lang="en-US" dirty="0" smtClean="0"/>
              <a:t>Period </a:t>
            </a:r>
            <a:r>
              <a:rPr lang="en-US" dirty="0"/>
              <a:t>of time: For a particular period of time, the </a:t>
            </a:r>
            <a:r>
              <a:rPr lang="en-US" i="1" dirty="0"/>
              <a:t>Total Children in Care </a:t>
            </a:r>
            <a:r>
              <a:rPr lang="en-US" dirty="0"/>
              <a:t>(see above) who did not have an assigned CASA volunteer during that </a:t>
            </a:r>
            <a:r>
              <a:rPr lang="en-US" i="1" dirty="0"/>
              <a:t>entire </a:t>
            </a:r>
            <a:r>
              <a:rPr lang="en-US" dirty="0"/>
              <a:t>period of time (calculated by subtracting the number of </a:t>
            </a:r>
            <a:r>
              <a:rPr lang="en-US" i="1" dirty="0"/>
              <a:t>Total Children Served </a:t>
            </a:r>
            <a:r>
              <a:rPr lang="en-US" dirty="0"/>
              <a:t>from the </a:t>
            </a:r>
            <a:r>
              <a:rPr lang="en-US" i="1" dirty="0"/>
              <a:t>Total Children in Care as Reported by DHS </a:t>
            </a:r>
            <a:r>
              <a:rPr lang="en-US" dirty="0"/>
              <a:t>over the same period in time). 	</a:t>
            </a:r>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1515542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89286" y="978794"/>
            <a:ext cx="8229600" cy="4722449"/>
          </a:xfrm>
        </p:spPr>
        <p:txBody>
          <a:bodyPr/>
          <a:lstStyle/>
          <a:p>
            <a:r>
              <a:rPr lang="en-US" b="1" dirty="0"/>
              <a:t>Volunteer Status </a:t>
            </a:r>
            <a:r>
              <a:rPr lang="en-US" dirty="0"/>
              <a:t>	</a:t>
            </a:r>
            <a:endParaRPr lang="en-US" dirty="0" smtClean="0"/>
          </a:p>
          <a:p>
            <a:r>
              <a:rPr lang="en-US" sz="2000" dirty="0" smtClean="0"/>
              <a:t>Active</a:t>
            </a:r>
            <a:r>
              <a:rPr lang="en-US" sz="2000" dirty="0"/>
              <a:t>: Volunteers who are currently assigned to a child/ren in dependency, including cases that are a courtesy to another program. </a:t>
            </a:r>
            <a:endParaRPr lang="en-US" sz="2000" dirty="0" smtClean="0"/>
          </a:p>
          <a:p>
            <a:endParaRPr lang="en-US" sz="2000" dirty="0"/>
          </a:p>
          <a:p>
            <a:r>
              <a:rPr lang="en-US" sz="2000" dirty="0"/>
              <a:t>Inactive: Volunteers who are not currently assigned to an active case. Can be inactive for up to 12 months without being required to retake pre-service training. </a:t>
            </a:r>
            <a:endParaRPr lang="en-US" sz="2000" dirty="0" smtClean="0"/>
          </a:p>
          <a:p>
            <a:endParaRPr lang="en-US" sz="2000" dirty="0"/>
          </a:p>
          <a:p>
            <a:r>
              <a:rPr lang="en-US" sz="2000" dirty="0"/>
              <a:t>Peer Coordinator: Volunteers who support active volunteers. </a:t>
            </a:r>
            <a:endParaRPr lang="en-US" sz="2000" dirty="0" smtClean="0"/>
          </a:p>
          <a:p>
            <a:endParaRPr lang="en-US" sz="2000" dirty="0"/>
          </a:p>
          <a:p>
            <a:r>
              <a:rPr lang="en-US" sz="2000" dirty="0"/>
              <a:t>Retired: Volunteers who have formally resigned verbally or in writing, or have been inactive for more than 12 months. Includes volunteers who have moved from the area. </a:t>
            </a:r>
          </a:p>
          <a:p>
            <a:endParaRPr lang="en-US" sz="2000" dirty="0" smtClean="0"/>
          </a:p>
          <a:p>
            <a:r>
              <a:rPr lang="en-US" sz="2000" dirty="0" smtClean="0"/>
              <a:t>Terminated</a:t>
            </a:r>
            <a:r>
              <a:rPr lang="en-US" sz="2000" dirty="0"/>
              <a:t>: Volunteers who were dismissed from the CASA program by program staff. 	</a:t>
            </a:r>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894708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Total # of Volunteers </a:t>
            </a:r>
            <a:r>
              <a:rPr lang="en-US" dirty="0"/>
              <a:t>	</a:t>
            </a:r>
            <a:endParaRPr lang="en-US" dirty="0" smtClean="0"/>
          </a:p>
          <a:p>
            <a:endParaRPr lang="en-US" dirty="0"/>
          </a:p>
          <a:p>
            <a:r>
              <a:rPr lang="en-US" dirty="0" smtClean="0"/>
              <a:t>Point </a:t>
            </a:r>
            <a:r>
              <a:rPr lang="en-US" dirty="0"/>
              <a:t>in time: For a particular day, the total number of active CASA volunteers assigned to an open dependency case. </a:t>
            </a:r>
          </a:p>
          <a:p>
            <a:endParaRPr lang="en-US" dirty="0" smtClean="0"/>
          </a:p>
          <a:p>
            <a:r>
              <a:rPr lang="en-US" dirty="0" smtClean="0"/>
              <a:t>Period </a:t>
            </a:r>
            <a:r>
              <a:rPr lang="en-US" dirty="0"/>
              <a:t>of time: For a particular period of time, all CASA volunteers assigned to an open dependency case at any time during that date range. 	</a:t>
            </a:r>
          </a:p>
          <a:p>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38400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r>
              <a:rPr lang="en-US" dirty="0" smtClean="0"/>
              <a:t>Network Growth</a:t>
            </a:r>
          </a:p>
          <a:p>
            <a:pPr algn="ctr"/>
            <a:endParaRPr lang="en-US" dirty="0"/>
          </a:p>
          <a:p>
            <a:pPr algn="ctr"/>
            <a:r>
              <a:rPr lang="en-US" sz="2400" dirty="0" smtClean="0"/>
              <a:t>2005 - 2014</a:t>
            </a:r>
          </a:p>
        </p:txBody>
      </p:sp>
    </p:spTree>
    <p:extLst>
      <p:ext uri="{BB962C8B-B14F-4D97-AF65-F5344CB8AC3E}">
        <p14:creationId xmlns:p14="http://schemas.microsoft.com/office/powerpoint/2010/main" val="2985298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Volunteer Retention Rate </a:t>
            </a:r>
            <a:r>
              <a:rPr lang="en-US" dirty="0"/>
              <a:t>	The percent of active CASA volunteers that remained active during a specific date range. This number is calculated by taking the number of active volunteers at the beginning of a time period, adding in any who became active during that time period and determining what percent of those same volunteers were still active at the end of the time period. 	</a:t>
            </a:r>
          </a:p>
          <a:p>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864357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b="1" dirty="0"/>
              <a:t>Monitor </a:t>
            </a:r>
            <a:r>
              <a:rPr lang="en-US" dirty="0"/>
              <a:t>	The case is being observed: staff has no in-person contact and recommendations are not made to the court. 	</a:t>
            </a:r>
            <a:endParaRPr lang="en-US" dirty="0" smtClean="0"/>
          </a:p>
          <a:p>
            <a:endParaRPr lang="en-US" dirty="0"/>
          </a:p>
          <a:p>
            <a:endParaRPr lang="en-US" dirty="0"/>
          </a:p>
          <a:p>
            <a:r>
              <a:rPr lang="en-US" b="1" dirty="0"/>
              <a:t>Close Date </a:t>
            </a:r>
            <a:r>
              <a:rPr lang="en-US" dirty="0"/>
              <a:t>	The date that CASA received a dismissal order or case closing order from the court. 	</a:t>
            </a:r>
          </a:p>
          <a:p>
            <a:endParaRPr lang="en-US" dirty="0"/>
          </a:p>
        </p:txBody>
      </p:sp>
      <p:sp>
        <p:nvSpPr>
          <p:cNvPr id="3" name="Text Placeholder 2"/>
          <p:cNvSpPr>
            <a:spLocks noGrp="1"/>
          </p:cNvSpPr>
          <p:nvPr>
            <p:ph type="body" sz="quarter" idx="13"/>
          </p:nvPr>
        </p:nvSpPr>
        <p:spPr/>
        <p:txBody>
          <a:bodyPr/>
          <a:lstStyle/>
          <a:p>
            <a:r>
              <a:rPr lang="en-US" dirty="0" smtClean="0"/>
              <a:t>Data Definitions</a:t>
            </a:r>
            <a:endParaRPr lang="en-US" dirty="0"/>
          </a:p>
        </p:txBody>
      </p:sp>
    </p:spTree>
    <p:extLst>
      <p:ext uri="{BB962C8B-B14F-4D97-AF65-F5344CB8AC3E}">
        <p14:creationId xmlns:p14="http://schemas.microsoft.com/office/powerpoint/2010/main" val="3145278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Focus on urban programs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Leverage strengths of local and state roles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Local program highlights</a:t>
            </a:r>
            <a:endParaRPr lang="en-US" dirty="0"/>
          </a:p>
        </p:txBody>
      </p:sp>
      <p:sp>
        <p:nvSpPr>
          <p:cNvPr id="3" name="Text Placeholder 2"/>
          <p:cNvSpPr>
            <a:spLocks noGrp="1"/>
          </p:cNvSpPr>
          <p:nvPr>
            <p:ph type="body" sz="quarter" idx="13"/>
          </p:nvPr>
        </p:nvSpPr>
        <p:spPr/>
        <p:txBody>
          <a:bodyPr/>
          <a:lstStyle/>
          <a:p>
            <a:r>
              <a:rPr lang="en-US" dirty="0" smtClean="0"/>
              <a:t>Summary of Growth Plan</a:t>
            </a:r>
            <a:endParaRPr lang="en-US" dirty="0"/>
          </a:p>
        </p:txBody>
      </p:sp>
    </p:spTree>
    <p:extLst>
      <p:ext uri="{BB962C8B-B14F-4D97-AF65-F5344CB8AC3E}">
        <p14:creationId xmlns:p14="http://schemas.microsoft.com/office/powerpoint/2010/main" val="3216156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dirty="0" smtClean="0"/>
          </a:p>
          <a:p>
            <a:pPr marL="342900" indent="-342900">
              <a:buFont typeface="Arial" panose="020B0604020202020204" pitchFamily="34" charset="0"/>
              <a:buChar char="•"/>
            </a:pPr>
            <a:r>
              <a:rPr lang="en-US" dirty="0" smtClean="0"/>
              <a:t>Collaboration and group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Role of local programs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Role of state office</a:t>
            </a:r>
            <a:endParaRPr lang="en-US" dirty="0"/>
          </a:p>
        </p:txBody>
      </p:sp>
      <p:sp>
        <p:nvSpPr>
          <p:cNvPr id="3" name="Text Placeholder 2"/>
          <p:cNvSpPr>
            <a:spLocks noGrp="1"/>
          </p:cNvSpPr>
          <p:nvPr>
            <p:ph type="body" sz="quarter" idx="13"/>
          </p:nvPr>
        </p:nvSpPr>
        <p:spPr/>
        <p:txBody>
          <a:bodyPr/>
          <a:lstStyle/>
          <a:p>
            <a:r>
              <a:rPr lang="en-US" dirty="0" smtClean="0"/>
              <a:t>Key Learnings</a:t>
            </a:r>
            <a:endParaRPr lang="en-US" dirty="0"/>
          </a:p>
        </p:txBody>
      </p:sp>
    </p:spTree>
    <p:extLst>
      <p:ext uri="{BB962C8B-B14F-4D97-AF65-F5344CB8AC3E}">
        <p14:creationId xmlns:p14="http://schemas.microsoft.com/office/powerpoint/2010/main" val="1362068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73448" y="2272879"/>
            <a:ext cx="6697534" cy="1837302"/>
          </a:xfrm>
        </p:spPr>
        <p:txBody>
          <a:bodyPr/>
          <a:lstStyle/>
          <a:p>
            <a:pPr algn="ctr"/>
            <a:endParaRPr lang="en-US" dirty="0" smtClean="0"/>
          </a:p>
          <a:p>
            <a:pPr algn="ctr"/>
            <a:r>
              <a:rPr lang="en-US" dirty="0" smtClean="0"/>
              <a:t>Questions</a:t>
            </a:r>
          </a:p>
          <a:p>
            <a:pPr algn="ctr"/>
            <a:endParaRPr lang="en-US" dirty="0"/>
          </a:p>
          <a:p>
            <a:pPr algn="ctr"/>
            <a:endParaRPr lang="en-US" sz="2400" dirty="0" smtClean="0"/>
          </a:p>
          <a:p>
            <a:pPr algn="ctr"/>
            <a:endParaRPr lang="en-US" dirty="0"/>
          </a:p>
        </p:txBody>
      </p:sp>
    </p:spTree>
    <p:extLst>
      <p:ext uri="{BB962C8B-B14F-4D97-AF65-F5344CB8AC3E}">
        <p14:creationId xmlns:p14="http://schemas.microsoft.com/office/powerpoint/2010/main" val="4269415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3245" y="2972744"/>
            <a:ext cx="8229601" cy="761999"/>
          </a:xfrm>
        </p:spPr>
        <p:txBody>
          <a:bodyPr/>
          <a:lstStyle/>
          <a:p>
            <a:pPr algn="ctr"/>
            <a:r>
              <a:rPr lang="en-US" dirty="0" smtClean="0"/>
              <a:t>Developing the process</a:t>
            </a:r>
            <a:endParaRPr lang="en-US" dirty="0"/>
          </a:p>
        </p:txBody>
      </p:sp>
    </p:spTree>
    <p:extLst>
      <p:ext uri="{BB962C8B-B14F-4D97-AF65-F5344CB8AC3E}">
        <p14:creationId xmlns:p14="http://schemas.microsoft.com/office/powerpoint/2010/main" val="2323026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Goal</a:t>
            </a:r>
            <a:endParaRPr lang="en-US" dirty="0"/>
          </a:p>
        </p:txBody>
      </p:sp>
      <p:sp>
        <p:nvSpPr>
          <p:cNvPr id="3" name="Content Placeholder 2"/>
          <p:cNvSpPr>
            <a:spLocks noGrp="1"/>
          </p:cNvSpPr>
          <p:nvPr>
            <p:ph sz="quarter" idx="12"/>
          </p:nvPr>
        </p:nvSpPr>
        <p:spPr/>
        <p:txBody>
          <a:bodyPr/>
          <a:lstStyle/>
          <a:p>
            <a:r>
              <a:rPr lang="en-US" sz="2800" dirty="0" smtClean="0">
                <a:solidFill>
                  <a:schemeClr val="tx1"/>
                </a:solidFill>
              </a:rPr>
              <a:t>Network wide </a:t>
            </a:r>
            <a:r>
              <a:rPr lang="en-US" sz="2800" b="1" dirty="0" smtClean="0">
                <a:solidFill>
                  <a:schemeClr val="tx1"/>
                </a:solidFill>
              </a:rPr>
              <a:t>SUSTAINABLE</a:t>
            </a:r>
            <a:r>
              <a:rPr lang="en-US" sz="2800" dirty="0" smtClean="0">
                <a:solidFill>
                  <a:schemeClr val="tx1"/>
                </a:solidFill>
              </a:rPr>
              <a:t> growth plan</a:t>
            </a:r>
          </a:p>
          <a:p>
            <a:endParaRPr lang="en-US" sz="2800" dirty="0">
              <a:solidFill>
                <a:schemeClr val="tx1"/>
              </a:solidFill>
            </a:endParaRPr>
          </a:p>
          <a:p>
            <a:r>
              <a:rPr lang="en-US" sz="2800" dirty="0" smtClean="0">
                <a:solidFill>
                  <a:schemeClr val="tx1"/>
                </a:solidFill>
              </a:rPr>
              <a:t>Data supported and driven</a:t>
            </a:r>
          </a:p>
          <a:p>
            <a:endParaRPr lang="en-US" sz="2800" dirty="0">
              <a:solidFill>
                <a:schemeClr val="tx1"/>
              </a:solidFill>
            </a:endParaRPr>
          </a:p>
          <a:p>
            <a:r>
              <a:rPr lang="en-US" sz="2800" dirty="0" smtClean="0">
                <a:solidFill>
                  <a:schemeClr val="tx1"/>
                </a:solidFill>
              </a:rPr>
              <a:t>Unified message/shared vision</a:t>
            </a:r>
          </a:p>
          <a:p>
            <a:endParaRPr lang="en-US" sz="2800" dirty="0"/>
          </a:p>
          <a:p>
            <a:r>
              <a:rPr lang="en-US" sz="2800" dirty="0">
                <a:solidFill>
                  <a:prstClr val="black"/>
                </a:solidFill>
              </a:rPr>
              <a:t>Roadmap for the future of the CASA/GAL network</a:t>
            </a:r>
          </a:p>
          <a:p>
            <a:pPr marL="708637" lvl="1" indent="-342900">
              <a:buFont typeface="Arial" panose="020B0604020202020204" pitchFamily="34" charset="0"/>
              <a:buChar char="•"/>
            </a:pPr>
            <a:r>
              <a:rPr lang="en-US" sz="2800" dirty="0">
                <a:solidFill>
                  <a:prstClr val="black"/>
                </a:solidFill>
              </a:rPr>
              <a:t>Funding </a:t>
            </a:r>
            <a:r>
              <a:rPr lang="en-US" sz="2800" dirty="0" smtClean="0">
                <a:solidFill>
                  <a:prstClr val="black"/>
                </a:solidFill>
              </a:rPr>
              <a:t>requests: $$ to go to scale</a:t>
            </a:r>
            <a:endParaRPr lang="en-US" sz="2800" dirty="0">
              <a:solidFill>
                <a:prstClr val="black"/>
              </a:solidFill>
            </a:endParaRPr>
          </a:p>
          <a:p>
            <a:pPr marL="708637" lvl="1" indent="-342900">
              <a:buFont typeface="Arial" panose="020B0604020202020204" pitchFamily="34" charset="0"/>
              <a:buChar char="•"/>
            </a:pPr>
            <a:r>
              <a:rPr lang="en-US" sz="2800" dirty="0">
                <a:solidFill>
                  <a:prstClr val="black"/>
                </a:solidFill>
              </a:rPr>
              <a:t>Developing resources</a:t>
            </a:r>
          </a:p>
          <a:p>
            <a:pPr marL="708637" lvl="1" indent="-342900">
              <a:buFont typeface="Arial" panose="020B0604020202020204" pitchFamily="34" charset="0"/>
              <a:buChar char="•"/>
            </a:pPr>
            <a:r>
              <a:rPr lang="en-US" sz="2800" dirty="0">
                <a:solidFill>
                  <a:prstClr val="black"/>
                </a:solidFill>
              </a:rPr>
              <a:t>Metrics to measure </a:t>
            </a:r>
            <a:endParaRPr lang="en-US" sz="2800" dirty="0" smtClean="0">
              <a:solidFill>
                <a:prstClr val="black"/>
              </a:solidFill>
            </a:endParaRPr>
          </a:p>
          <a:p>
            <a:pPr marL="708637" lvl="1" indent="-342900">
              <a:buFont typeface="Arial" panose="020B0604020202020204" pitchFamily="34" charset="0"/>
              <a:buChar char="•"/>
            </a:pPr>
            <a:endParaRPr lang="en-US" sz="2800" dirty="0">
              <a:solidFill>
                <a:prstClr val="black"/>
              </a:solidFill>
            </a:endParaRPr>
          </a:p>
          <a:p>
            <a:endParaRPr lang="en-US" sz="2800" dirty="0" smtClean="0"/>
          </a:p>
          <a:p>
            <a:endParaRPr lang="en-US" sz="2800" dirty="0"/>
          </a:p>
          <a:p>
            <a:endParaRPr lang="en-US" sz="2800" dirty="0" smtClean="0"/>
          </a:p>
          <a:p>
            <a:endParaRPr lang="en-US" sz="2800" dirty="0"/>
          </a:p>
          <a:p>
            <a:endParaRPr lang="en-US" dirty="0"/>
          </a:p>
        </p:txBody>
      </p:sp>
    </p:spTree>
    <p:extLst>
      <p:ext uri="{BB962C8B-B14F-4D97-AF65-F5344CB8AC3E}">
        <p14:creationId xmlns:p14="http://schemas.microsoft.com/office/powerpoint/2010/main" val="847678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Local program projections</a:t>
            </a:r>
            <a:endParaRPr lang="en-US" dirty="0">
              <a:solidFill>
                <a:schemeClr val="tx1"/>
              </a:solidFill>
            </a:endParaRPr>
          </a:p>
        </p:txBody>
      </p:sp>
      <p:graphicFrame>
        <p:nvGraphicFramePr>
          <p:cNvPr id="4" name="Content Placeholder 3"/>
          <p:cNvGraphicFramePr>
            <a:graphicFrameLocks noGrp="1"/>
          </p:cNvGraphicFramePr>
          <p:nvPr>
            <p:ph sz="quarter" idx="12"/>
            <p:extLst/>
          </p:nvPr>
        </p:nvGraphicFramePr>
        <p:xfrm>
          <a:off x="457200" y="1238250"/>
          <a:ext cx="8288338" cy="495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483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State program projections</a:t>
            </a:r>
            <a:endParaRPr lang="en-US" dirty="0">
              <a:solidFill>
                <a:schemeClr val="tx1"/>
              </a:solidFill>
            </a:endParaRPr>
          </a:p>
        </p:txBody>
      </p:sp>
      <p:graphicFrame>
        <p:nvGraphicFramePr>
          <p:cNvPr id="4" name="Content Placeholder 3"/>
          <p:cNvGraphicFramePr>
            <a:graphicFrameLocks noGrp="1"/>
          </p:cNvGraphicFramePr>
          <p:nvPr>
            <p:ph sz="quarter" idx="12"/>
            <p:extLst/>
          </p:nvPr>
        </p:nvGraphicFramePr>
        <p:xfrm>
          <a:off x="457200" y="1238250"/>
          <a:ext cx="8288338" cy="495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896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Small group discussions</a:t>
            </a:r>
            <a:endParaRPr lang="en-US" dirty="0"/>
          </a:p>
        </p:txBody>
      </p:sp>
      <p:sp>
        <p:nvSpPr>
          <p:cNvPr id="3" name="Content Placeholder 2"/>
          <p:cNvSpPr>
            <a:spLocks noGrp="1"/>
          </p:cNvSpPr>
          <p:nvPr>
            <p:ph sz="quarter" idx="12"/>
          </p:nvPr>
        </p:nvSpPr>
        <p:spPr>
          <a:xfrm>
            <a:off x="457201" y="1802948"/>
            <a:ext cx="8287790" cy="4954784"/>
          </a:xfrm>
        </p:spPr>
        <p:txBody>
          <a:bodyPr/>
          <a:lstStyle/>
          <a:p>
            <a:r>
              <a:rPr lang="en-US" dirty="0" smtClean="0"/>
              <a:t>•</a:t>
            </a:r>
            <a:r>
              <a:rPr lang="en-US" dirty="0"/>
              <a:t>	</a:t>
            </a:r>
            <a:r>
              <a:rPr lang="en-US" dirty="0">
                <a:solidFill>
                  <a:schemeClr val="tx1"/>
                </a:solidFill>
              </a:rPr>
              <a:t>What questions need to be answered before we can develop a network wide plan and strategy</a:t>
            </a:r>
            <a:r>
              <a:rPr lang="en-US" dirty="0" smtClean="0">
                <a:solidFill>
                  <a:schemeClr val="tx1"/>
                </a:solidFill>
              </a:rPr>
              <a:t>?</a:t>
            </a:r>
          </a:p>
          <a:p>
            <a:endParaRPr lang="en-US" dirty="0">
              <a:solidFill>
                <a:schemeClr val="tx1"/>
              </a:solidFill>
            </a:endParaRPr>
          </a:p>
          <a:p>
            <a:r>
              <a:rPr lang="en-US" dirty="0">
                <a:solidFill>
                  <a:schemeClr val="tx1"/>
                </a:solidFill>
              </a:rPr>
              <a:t>•	Where are you in development of a statewide growth strategy and plan</a:t>
            </a:r>
            <a:r>
              <a:rPr lang="en-US" dirty="0" smtClean="0">
                <a:solidFill>
                  <a:schemeClr val="tx1"/>
                </a:solidFill>
              </a:rPr>
              <a:t>?</a:t>
            </a:r>
          </a:p>
          <a:p>
            <a:endParaRPr lang="en-US" dirty="0">
              <a:solidFill>
                <a:schemeClr val="tx1"/>
              </a:solidFill>
            </a:endParaRPr>
          </a:p>
          <a:p>
            <a:r>
              <a:rPr lang="en-US" dirty="0">
                <a:solidFill>
                  <a:schemeClr val="tx1"/>
                </a:solidFill>
              </a:rPr>
              <a:t>•	What has helped in development of your plan</a:t>
            </a:r>
            <a:r>
              <a:rPr lang="en-US" dirty="0" smtClean="0">
                <a:solidFill>
                  <a:schemeClr val="tx1"/>
                </a:solidFill>
              </a:rPr>
              <a:t>?</a:t>
            </a:r>
          </a:p>
          <a:p>
            <a:endParaRPr lang="en-US" dirty="0">
              <a:solidFill>
                <a:schemeClr val="tx1"/>
              </a:solidFill>
            </a:endParaRPr>
          </a:p>
          <a:p>
            <a:r>
              <a:rPr lang="en-US" dirty="0">
                <a:solidFill>
                  <a:schemeClr val="tx1"/>
                </a:solidFill>
              </a:rPr>
              <a:t>•	What process would you recommend for establishing a network wide growth strategy and plan?      </a:t>
            </a:r>
            <a:endParaRPr lang="en-US" dirty="0" smtClean="0">
              <a:solidFill>
                <a:schemeClr val="tx1"/>
              </a:solidFill>
            </a:endParaRPr>
          </a:p>
          <a:p>
            <a:endParaRPr lang="en-US" dirty="0">
              <a:solidFill>
                <a:schemeClr val="tx1"/>
              </a:solidFill>
            </a:endParaRPr>
          </a:p>
          <a:p>
            <a:r>
              <a:rPr lang="en-US" dirty="0">
                <a:solidFill>
                  <a:schemeClr val="tx1"/>
                </a:solidFill>
              </a:rPr>
              <a:t>•	What resources do you need to develop/complete development of your state’s plan? </a:t>
            </a:r>
          </a:p>
        </p:txBody>
      </p:sp>
    </p:spTree>
    <p:extLst>
      <p:ext uri="{BB962C8B-B14F-4D97-AF65-F5344CB8AC3E}">
        <p14:creationId xmlns:p14="http://schemas.microsoft.com/office/powerpoint/2010/main" val="408119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Children served</a:t>
            </a:r>
            <a:endParaRPr lang="en-US" dirty="0"/>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1544671422"/>
              </p:ext>
            </p:extLst>
          </p:nvPr>
        </p:nvGraphicFramePr>
        <p:xfrm>
          <a:off x="84225" y="2382252"/>
          <a:ext cx="8903361" cy="3416968"/>
        </p:xfrm>
        <a:graphic>
          <a:graphicData uri="http://schemas.openxmlformats.org/drawingml/2006/table">
            <a:tbl>
              <a:tblPr>
                <a:tableStyleId>{5C22544A-7EE6-4342-B048-85BDC9FD1C3A}</a:tableStyleId>
              </a:tblPr>
              <a:tblGrid>
                <a:gridCol w="930201"/>
                <a:gridCol w="797316"/>
                <a:gridCol w="797316"/>
                <a:gridCol w="797316"/>
                <a:gridCol w="797316"/>
                <a:gridCol w="797316"/>
                <a:gridCol w="797316"/>
                <a:gridCol w="797316"/>
                <a:gridCol w="797316"/>
                <a:gridCol w="797316"/>
                <a:gridCol w="797316"/>
              </a:tblGrid>
              <a:tr h="310634">
                <a:tc>
                  <a:txBody>
                    <a:bodyPr/>
                    <a:lstStyle/>
                    <a:p>
                      <a:pPr algn="ctr" fontAlgn="ctr"/>
                      <a:r>
                        <a:rPr lang="en-US" sz="1600" u="none" strike="noStrike" dirty="0">
                          <a:effectLst/>
                        </a:rPr>
                        <a:t>Category</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2005</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2006</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2007</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2008</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2009</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2010</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2011</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2012</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2013</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dirty="0">
                          <a:effectLst/>
                        </a:rPr>
                        <a:t>2014</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21267">
                <a:tc>
                  <a:txBody>
                    <a:bodyPr/>
                    <a:lstStyle/>
                    <a:p>
                      <a:pPr algn="l" fontAlgn="ctr"/>
                      <a:r>
                        <a:rPr lang="en-US" sz="1600" u="none" strike="noStrike" dirty="0">
                          <a:effectLst/>
                        </a:rPr>
                        <a:t>Children Served</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226,204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220,129</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243,295</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240,894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smtClean="0">
                          <a:effectLst/>
                        </a:rPr>
                        <a:t>237,095</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240,164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234,238</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234,098</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238,527</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251,165</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900">
                <a:tc>
                  <a:txBody>
                    <a:bodyPr/>
                    <a:lstStyle/>
                    <a:p>
                      <a:pPr algn="l" fontAlgn="ctr"/>
                      <a:r>
                        <a:rPr lang="en-US" sz="1600" u="none" strike="noStrike" dirty="0">
                          <a:effectLst/>
                        </a:rPr>
                        <a:t>Children Served by Staff</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44,176</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56,091</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43,254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smtClean="0">
                          <a:effectLst/>
                        </a:rPr>
                        <a:t>35,747</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37,332</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35,162</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36,574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39,610</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41,686</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21267">
                <a:tc>
                  <a:txBody>
                    <a:bodyPr/>
                    <a:lstStyle/>
                    <a:p>
                      <a:pPr algn="l" fontAlgn="ctr"/>
                      <a:r>
                        <a:rPr lang="en-US" sz="1600" u="none" strike="noStrike" dirty="0">
                          <a:effectLst/>
                        </a:rPr>
                        <a:t>Children Monitored</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19,402</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25,019</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42,334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600" u="none" strike="noStrike" dirty="0">
                          <a:effectLst/>
                        </a:rPr>
                        <a:t>43,146</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900">
                <a:tc>
                  <a:txBody>
                    <a:bodyPr/>
                    <a:lstStyle/>
                    <a:p>
                      <a:pPr algn="l" fontAlgn="ctr"/>
                      <a:r>
                        <a:rPr lang="en-US" sz="1600" u="none" strike="noStrike" dirty="0">
                          <a:effectLst/>
                        </a:rPr>
                        <a:t>Children Served/in home </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14%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18%</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600" u="none" strike="noStrike" dirty="0">
                          <a:effectLst/>
                        </a:rPr>
                        <a:t>N/A</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p14="http://schemas.microsoft.com/office/powerpoint/2010/main" val="2767462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3245" y="2972744"/>
            <a:ext cx="8229601" cy="761999"/>
          </a:xfrm>
        </p:spPr>
        <p:txBody>
          <a:bodyPr/>
          <a:lstStyle/>
          <a:p>
            <a:pPr algn="ctr"/>
            <a:r>
              <a:rPr lang="en-US" dirty="0" smtClean="0"/>
              <a:t>Next Steps in Development</a:t>
            </a:r>
          </a:p>
          <a:p>
            <a:pPr algn="ctr"/>
            <a:r>
              <a:rPr lang="en-US" dirty="0" smtClean="0"/>
              <a:t>Of A Growth Plan</a:t>
            </a:r>
            <a:endParaRPr lang="en-US" dirty="0"/>
          </a:p>
        </p:txBody>
      </p:sp>
    </p:spTree>
    <p:extLst>
      <p:ext uri="{BB962C8B-B14F-4D97-AF65-F5344CB8AC3E}">
        <p14:creationId xmlns:p14="http://schemas.microsoft.com/office/powerpoint/2010/main" val="27952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3245" y="2972744"/>
            <a:ext cx="8229601" cy="761999"/>
          </a:xfrm>
        </p:spPr>
        <p:txBody>
          <a:bodyPr/>
          <a:lstStyle/>
          <a:p>
            <a:pPr algn="ctr"/>
            <a:r>
              <a:rPr lang="en-US" dirty="0" smtClean="0"/>
              <a:t>Questions and Open Discussion</a:t>
            </a:r>
            <a:endParaRPr lang="en-US" dirty="0"/>
          </a:p>
        </p:txBody>
      </p:sp>
    </p:spTree>
    <p:extLst>
      <p:ext uri="{BB962C8B-B14F-4D97-AF65-F5344CB8AC3E}">
        <p14:creationId xmlns:p14="http://schemas.microsoft.com/office/powerpoint/2010/main" val="36104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New children/Cases closed</a:t>
            </a:r>
            <a:endParaRPr lang="en-US" dirty="0"/>
          </a:p>
        </p:txBody>
      </p:sp>
      <p:sp>
        <p:nvSpPr>
          <p:cNvPr id="3" name="Content Placeholder 2"/>
          <p:cNvSpPr>
            <a:spLocks noGrp="1"/>
          </p:cNvSpPr>
          <p:nvPr>
            <p:ph sz="quarter" idx="12"/>
          </p:nvPr>
        </p:nvSpPr>
        <p:spPr/>
        <p:txBody>
          <a:bodyPr/>
          <a:lstStyle/>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smtClean="0"/>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75295896"/>
              </p:ext>
            </p:extLst>
          </p:nvPr>
        </p:nvGraphicFramePr>
        <p:xfrm>
          <a:off x="337869" y="2649705"/>
          <a:ext cx="8468264" cy="2487779"/>
        </p:xfrm>
        <a:graphic>
          <a:graphicData uri="http://schemas.openxmlformats.org/drawingml/2006/table">
            <a:tbl>
              <a:tblPr>
                <a:tableStyleId>{5C22544A-7EE6-4342-B048-85BDC9FD1C3A}</a:tableStyleId>
              </a:tblPr>
              <a:tblGrid>
                <a:gridCol w="863194"/>
                <a:gridCol w="760507"/>
                <a:gridCol w="760507"/>
                <a:gridCol w="760507"/>
                <a:gridCol w="760507"/>
                <a:gridCol w="760507"/>
                <a:gridCol w="760507"/>
                <a:gridCol w="760507"/>
                <a:gridCol w="760507"/>
                <a:gridCol w="760507"/>
                <a:gridCol w="760507"/>
              </a:tblGrid>
              <a:tr h="507217">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Category</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014434">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New Children</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77,801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66,352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79,274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79,418/       71,039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78,748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85,403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89,029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78,142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88,905</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97,000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966128">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Cases Closed</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61,849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61,660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81,285</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91,439/       82,408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85,222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85,831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89,063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84,137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91,153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94,000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p14="http://schemas.microsoft.com/office/powerpoint/2010/main" val="46851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Volunteers</a:t>
            </a:r>
            <a:endParaRPr lang="en-US" dirty="0"/>
          </a:p>
        </p:txBody>
      </p:sp>
      <p:graphicFrame>
        <p:nvGraphicFramePr>
          <p:cNvPr id="4" name="Content Placeholder 3"/>
          <p:cNvGraphicFramePr>
            <a:graphicFrameLocks noGrp="1"/>
          </p:cNvGraphicFramePr>
          <p:nvPr>
            <p:ph sz="quarter" idx="12"/>
            <p:extLst>
              <p:ext uri="{D42A27DB-BD31-4B8C-83A1-F6EECF244321}">
                <p14:modId xmlns:p14="http://schemas.microsoft.com/office/powerpoint/2010/main" val="1065909264"/>
              </p:ext>
            </p:extLst>
          </p:nvPr>
        </p:nvGraphicFramePr>
        <p:xfrm>
          <a:off x="264694" y="2622886"/>
          <a:ext cx="8614613" cy="2586787"/>
        </p:xfrm>
        <a:graphic>
          <a:graphicData uri="http://schemas.openxmlformats.org/drawingml/2006/table">
            <a:tbl>
              <a:tblPr>
                <a:tableStyleId>{5C22544A-7EE6-4342-B048-85BDC9FD1C3A}</a:tableStyleId>
              </a:tblPr>
              <a:tblGrid>
                <a:gridCol w="1034720"/>
                <a:gridCol w="697831"/>
                <a:gridCol w="710398"/>
                <a:gridCol w="771458"/>
                <a:gridCol w="771458"/>
                <a:gridCol w="771458"/>
                <a:gridCol w="771458"/>
                <a:gridCol w="771458"/>
                <a:gridCol w="771458"/>
                <a:gridCol w="771458"/>
                <a:gridCol w="771458"/>
              </a:tblGrid>
              <a:tr h="369541">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Category</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39082">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Active Volunteers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53,847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57,938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59,717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68,842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70,919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75,087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77,021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77,355</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74,918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76,327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39082">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Volunteers Trained</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14,806</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15,584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15,836/      18,203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21,134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23,753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21,507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21,024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27,921</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21,966</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24,186</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739082">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Volunteers Left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N/A</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N/A</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N/A</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N/A</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12,172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14,427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14,957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14,105</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16,387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sz="1800" u="none" strike="noStrike" dirty="0">
                          <a:effectLst/>
                          <a:latin typeface="Times New Roman" panose="02020603050405020304" pitchFamily="18" charset="0"/>
                          <a:cs typeface="Times New Roman" panose="02020603050405020304" pitchFamily="18" charset="0"/>
                        </a:rPr>
                        <a:t>16,463</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55560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Total state/local programs</a:t>
            </a:r>
          </a:p>
          <a:p>
            <a:endParaRPr lang="en-US" dirty="0"/>
          </a:p>
          <a:p>
            <a:endParaRPr lang="en-US" dirty="0" smtClean="0"/>
          </a:p>
          <a:p>
            <a:endParaRPr lang="en-US" dirty="0"/>
          </a:p>
        </p:txBody>
      </p:sp>
      <p:pic>
        <p:nvPicPr>
          <p:cNvPr id="5" name="Content Placeholder 4"/>
          <p:cNvPicPr>
            <a:picLocks noGrp="1" noChangeAspect="1"/>
          </p:cNvPicPr>
          <p:nvPr>
            <p:ph sz="quarter" idx="12"/>
          </p:nvPr>
        </p:nvPicPr>
        <p:blipFill>
          <a:blip r:embed="rId3"/>
          <a:stretch>
            <a:fillRect/>
          </a:stretch>
        </p:blipFill>
        <p:spPr>
          <a:xfrm>
            <a:off x="457201" y="2420403"/>
            <a:ext cx="8288338" cy="579063"/>
          </a:xfrm>
          <a:prstGeom prst="rect">
            <a:avLst/>
          </a:prstGeom>
        </p:spPr>
      </p:pic>
      <p:sp>
        <p:nvSpPr>
          <p:cNvPr id="7" name="TextBox 6"/>
          <p:cNvSpPr txBox="1"/>
          <p:nvPr/>
        </p:nvSpPr>
        <p:spPr>
          <a:xfrm>
            <a:off x="457201" y="3272589"/>
            <a:ext cx="822960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Georgia" panose="02040502050405020303" pitchFamily="18" charset="0"/>
              </a:rPr>
              <a:t>Membership Process</a:t>
            </a:r>
          </a:p>
          <a:p>
            <a:pPr marL="457200" indent="-457200">
              <a:buFont typeface="Arial" panose="020B0604020202020204" pitchFamily="34" charset="0"/>
              <a:buChar char="•"/>
            </a:pPr>
            <a:endParaRPr lang="en-US" sz="2800" dirty="0">
              <a:latin typeface="Georgia" panose="02040502050405020303" pitchFamily="18" charset="0"/>
            </a:endParaRPr>
          </a:p>
          <a:p>
            <a:pPr marL="457200" indent="-457200">
              <a:buFont typeface="Arial" panose="020B0604020202020204" pitchFamily="34" charset="0"/>
              <a:buChar char="•"/>
            </a:pPr>
            <a:r>
              <a:rPr lang="en-US" sz="2800" dirty="0" smtClean="0">
                <a:latin typeface="Georgia" panose="02040502050405020303" pitchFamily="18" charset="0"/>
              </a:rPr>
              <a:t>Mergers/Regional Programs</a:t>
            </a:r>
          </a:p>
          <a:p>
            <a:pPr marL="457200" indent="-457200">
              <a:buFont typeface="Arial" panose="020B0604020202020204" pitchFamily="34" charset="0"/>
              <a:buChar char="•"/>
            </a:pPr>
            <a:endParaRPr lang="en-US" sz="2800" dirty="0">
              <a:latin typeface="Georgia" panose="02040502050405020303" pitchFamily="18" charset="0"/>
            </a:endParaRPr>
          </a:p>
          <a:p>
            <a:pPr marL="457200" indent="-457200">
              <a:buFont typeface="Arial" panose="020B0604020202020204" pitchFamily="34" charset="0"/>
              <a:buChar char="•"/>
            </a:pPr>
            <a:r>
              <a:rPr lang="en-US" sz="2800" dirty="0" smtClean="0">
                <a:latin typeface="Georgia" panose="02040502050405020303" pitchFamily="18" charset="0"/>
              </a:rPr>
              <a:t>Shared Services</a:t>
            </a:r>
          </a:p>
          <a:p>
            <a:pPr marL="457200" indent="-457200">
              <a:buFont typeface="Arial" panose="020B0604020202020204" pitchFamily="34" charset="0"/>
              <a:buChar char="•"/>
            </a:pPr>
            <a:endParaRPr lang="en-US" sz="2800" dirty="0">
              <a:latin typeface="Georgia" panose="02040502050405020303" pitchFamily="18" charset="0"/>
            </a:endParaRPr>
          </a:p>
          <a:p>
            <a:pPr marL="457200" indent="-457200">
              <a:buFont typeface="Arial" panose="020B0604020202020204" pitchFamily="34" charset="0"/>
              <a:buChar char="•"/>
            </a:pPr>
            <a:r>
              <a:rPr lang="en-US" sz="2800" dirty="0" smtClean="0">
                <a:latin typeface="Georgia" panose="02040502050405020303" pitchFamily="18" charset="0"/>
              </a:rPr>
              <a:t>Underperforming programs</a:t>
            </a:r>
          </a:p>
        </p:txBody>
      </p:sp>
      <p:graphicFrame>
        <p:nvGraphicFramePr>
          <p:cNvPr id="3" name="Table 2"/>
          <p:cNvGraphicFramePr>
            <a:graphicFrameLocks noGrp="1"/>
          </p:cNvGraphicFramePr>
          <p:nvPr>
            <p:extLst>
              <p:ext uri="{D42A27DB-BD31-4B8C-83A1-F6EECF244321}">
                <p14:modId xmlns:p14="http://schemas.microsoft.com/office/powerpoint/2010/main" val="3695363303"/>
              </p:ext>
            </p:extLst>
          </p:nvPr>
        </p:nvGraphicFramePr>
        <p:xfrm>
          <a:off x="1477148" y="2050862"/>
          <a:ext cx="7268391" cy="369541"/>
        </p:xfrm>
        <a:graphic>
          <a:graphicData uri="http://schemas.openxmlformats.org/drawingml/2006/table">
            <a:tbl>
              <a:tblPr>
                <a:tableStyleId>{5C22544A-7EE6-4342-B048-85BDC9FD1C3A}</a:tableStyleId>
              </a:tblPr>
              <a:tblGrid>
                <a:gridCol w="705879"/>
                <a:gridCol w="733168"/>
                <a:gridCol w="741405"/>
                <a:gridCol w="700216"/>
                <a:gridCol w="749643"/>
                <a:gridCol w="716692"/>
                <a:gridCol w="716692"/>
                <a:gridCol w="716692"/>
                <a:gridCol w="724930"/>
                <a:gridCol w="763074"/>
              </a:tblGrid>
              <a:tr h="369541">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2009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2014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252918502"/>
      </p:ext>
    </p:extLst>
  </p:cSld>
  <p:clrMapOvr>
    <a:masterClrMapping/>
  </p:clrMapOvr>
</p:sld>
</file>

<file path=ppt/theme/theme1.xml><?xml version="1.0" encoding="utf-8"?>
<a:theme xmlns:a="http://schemas.openxmlformats.org/drawingml/2006/main" name="CASA_IAmForTheChil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_Business Presentation Series_A" id="{E24E019F-ACEF-4F82-AAFC-EA0C6CD9CE68}" vid="{32184160-4C58-4D58-85DB-2982C3C53871}"/>
    </a:ext>
  </a:extLst>
</a:theme>
</file>

<file path=ppt/theme/theme2.xml><?xml version="1.0" encoding="utf-8"?>
<a:theme xmlns:a="http://schemas.openxmlformats.org/drawingml/2006/main" name="1_CASA_IAmForTheChil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_Business Presentation Series_A" id="{E24E019F-ACEF-4F82-AAFC-EA0C6CD9CE68}" vid="{32184160-4C58-4D58-85DB-2982C3C538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8480</TotalTime>
  <Words>1596</Words>
  <Application>Microsoft Office PowerPoint</Application>
  <PresentationFormat>On-screen Show (4:3)</PresentationFormat>
  <Paragraphs>577</Paragraphs>
  <Slides>61</Slides>
  <Notes>54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Calibri</vt:lpstr>
      <vt:lpstr>Geometr415 Md BT</vt:lpstr>
      <vt:lpstr>Georgia</vt:lpstr>
      <vt:lpstr>Symbol</vt:lpstr>
      <vt:lpstr>Times New Roman</vt:lpstr>
      <vt:lpstr>Wingdings</vt:lpstr>
      <vt:lpstr>CASA_IAmForTheChild_Template</vt:lpstr>
      <vt:lpstr>1_CASA_IAmForTheChild_Template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Wyble</dc:creator>
  <cp:lastModifiedBy>Sally Erny</cp:lastModifiedBy>
  <cp:revision>102</cp:revision>
  <dcterms:created xsi:type="dcterms:W3CDTF">2015-10-27T12:03:36Z</dcterms:created>
  <dcterms:modified xsi:type="dcterms:W3CDTF">2015-12-02T03:33:40Z</dcterms:modified>
</cp:coreProperties>
</file>