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56" r:id="rId3"/>
    <p:sldId id="363" r:id="rId4"/>
    <p:sldId id="360" r:id="rId5"/>
    <p:sldId id="382" r:id="rId6"/>
    <p:sldId id="369" r:id="rId7"/>
    <p:sldId id="373" r:id="rId8"/>
    <p:sldId id="400" r:id="rId9"/>
    <p:sldId id="401" r:id="rId10"/>
    <p:sldId id="402" r:id="rId11"/>
    <p:sldId id="403" r:id="rId12"/>
    <p:sldId id="391" r:id="rId13"/>
    <p:sldId id="392" r:id="rId14"/>
    <p:sldId id="393" r:id="rId15"/>
    <p:sldId id="394" r:id="rId16"/>
    <p:sldId id="398" r:id="rId17"/>
    <p:sldId id="399" r:id="rId18"/>
    <p:sldId id="380" r:id="rId19"/>
    <p:sldId id="371" r:id="rId20"/>
    <p:sldId id="268" r:id="rId21"/>
    <p:sldId id="381" r:id="rId22"/>
    <p:sldId id="358" r:id="rId23"/>
    <p:sldId id="387" r:id="rId24"/>
    <p:sldId id="388" r:id="rId25"/>
    <p:sldId id="389" r:id="rId26"/>
    <p:sldId id="390" r:id="rId27"/>
    <p:sldId id="385" r:id="rId28"/>
    <p:sldId id="376" r:id="rId29"/>
    <p:sldId id="335" r:id="rId30"/>
    <p:sldId id="333" r:id="rId31"/>
    <p:sldId id="397" r:id="rId32"/>
    <p:sldId id="370" r:id="rId33"/>
    <p:sldId id="372"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Erny" initials="SE" lastIdx="1" clrIdx="0">
    <p:extLst>
      <p:ext uri="{19B8F6BF-5375-455C-9EA6-DF929625EA0E}">
        <p15:presenceInfo xmlns:p15="http://schemas.microsoft.com/office/powerpoint/2012/main" userId="S-1-5-21-1844237615-1409082233-682003330-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1" autoAdjust="0"/>
  </p:normalViewPr>
  <p:slideViewPr>
    <p:cSldViewPr snapToGrid="0">
      <p:cViewPr varScale="1">
        <p:scale>
          <a:sx n="65" d="100"/>
          <a:sy n="65" d="100"/>
        </p:scale>
        <p:origin x="66" y="186"/>
      </p:cViewPr>
      <p:guideLst/>
    </p:cSldViewPr>
  </p:slideViewPr>
  <p:notesTextViewPr>
    <p:cViewPr>
      <p:scale>
        <a:sx n="1" d="1"/>
        <a:sy n="1" d="1"/>
      </p:scale>
      <p:origin x="0" y="0"/>
    </p:cViewPr>
  </p:notesTextViewPr>
  <p:notesViewPr>
    <p:cSldViewPr snapToGrid="0">
      <p:cViewPr varScale="1">
        <p:scale>
          <a:sx n="53" d="100"/>
          <a:sy n="53"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DE2E-9FDA-4F45-857C-C946C1F4493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7E16068-46B5-4827-A460-4F1D4D96BDB3}">
      <dgm:prSet phldrT="[Text]"/>
      <dgm:spPr/>
      <dgm:t>
        <a:bodyPr/>
        <a:lstStyle/>
        <a:p>
          <a:r>
            <a:rPr lang="en-US" b="1" dirty="0" smtClean="0">
              <a:solidFill>
                <a:schemeClr val="bg1"/>
              </a:solidFill>
            </a:rPr>
            <a:t>Developmental</a:t>
          </a:r>
          <a:endParaRPr lang="en-US" b="1" dirty="0">
            <a:solidFill>
              <a:schemeClr val="bg1"/>
            </a:solidFill>
          </a:endParaRPr>
        </a:p>
      </dgm:t>
    </dgm:pt>
    <dgm:pt modelId="{9827AA57-346E-4978-B41B-163C5FEC0689}" type="parTrans" cxnId="{28630E81-70D5-4F44-AF99-E397195AD313}">
      <dgm:prSet/>
      <dgm:spPr/>
      <dgm:t>
        <a:bodyPr/>
        <a:lstStyle/>
        <a:p>
          <a:endParaRPr lang="en-US"/>
        </a:p>
      </dgm:t>
    </dgm:pt>
    <dgm:pt modelId="{91986FB3-0522-48BF-BC10-69DB1FC67491}" type="sibTrans" cxnId="{28630E81-70D5-4F44-AF99-E397195AD313}">
      <dgm:prSet/>
      <dgm:spPr/>
      <dgm:t>
        <a:bodyPr/>
        <a:lstStyle/>
        <a:p>
          <a:endParaRPr lang="en-US"/>
        </a:p>
      </dgm:t>
    </dgm:pt>
    <dgm:pt modelId="{4922178D-8D63-4507-B392-C8684DD4B512}">
      <dgm:prSet phldrT="[Text]"/>
      <dgm:spPr/>
      <dgm:t>
        <a:bodyPr/>
        <a:lstStyle/>
        <a:p>
          <a:r>
            <a:rPr lang="en-US" b="1" dirty="0" smtClean="0">
              <a:solidFill>
                <a:schemeClr val="bg1"/>
              </a:solidFill>
            </a:rPr>
            <a:t>Strategic</a:t>
          </a:r>
          <a:endParaRPr lang="en-US" b="1" dirty="0">
            <a:solidFill>
              <a:schemeClr val="bg1"/>
            </a:solidFill>
          </a:endParaRPr>
        </a:p>
      </dgm:t>
    </dgm:pt>
    <dgm:pt modelId="{D983B073-50BB-4322-8665-3B5CC5722D07}" type="sibTrans" cxnId="{92617C66-38F2-45DB-83A8-21B684C00280}">
      <dgm:prSet/>
      <dgm:spPr/>
      <dgm:t>
        <a:bodyPr/>
        <a:lstStyle/>
        <a:p>
          <a:endParaRPr lang="en-US"/>
        </a:p>
      </dgm:t>
    </dgm:pt>
    <dgm:pt modelId="{4A469183-B9B7-4217-8E5D-8BCC9E963F8B}" type="parTrans" cxnId="{92617C66-38F2-45DB-83A8-21B684C00280}">
      <dgm:prSet/>
      <dgm:spPr/>
      <dgm:t>
        <a:bodyPr/>
        <a:lstStyle/>
        <a:p>
          <a:endParaRPr lang="en-US"/>
        </a:p>
      </dgm:t>
    </dgm:pt>
    <dgm:pt modelId="{9C73CB5E-5628-43C2-A075-28A062B93A29}">
      <dgm:prSet phldrT="[Text]"/>
      <dgm:spPr/>
      <dgm:t>
        <a:bodyPr/>
        <a:lstStyle/>
        <a:p>
          <a:r>
            <a:rPr lang="en-US" b="1" dirty="0" smtClean="0">
              <a:solidFill>
                <a:schemeClr val="bg1"/>
              </a:solidFill>
            </a:rPr>
            <a:t>Highly Effective</a:t>
          </a:r>
          <a:endParaRPr lang="en-US" b="1" dirty="0">
            <a:solidFill>
              <a:schemeClr val="bg1"/>
            </a:solidFill>
          </a:endParaRPr>
        </a:p>
      </dgm:t>
    </dgm:pt>
    <dgm:pt modelId="{A3611470-8684-4B0D-A067-AF41F73A74CE}" type="parTrans" cxnId="{13FE84F3-68F1-43CE-AE84-9A27286D8F55}">
      <dgm:prSet/>
      <dgm:spPr/>
      <dgm:t>
        <a:bodyPr/>
        <a:lstStyle/>
        <a:p>
          <a:endParaRPr lang="en-US"/>
        </a:p>
      </dgm:t>
    </dgm:pt>
    <dgm:pt modelId="{641FCDC6-0ABB-47C7-80F1-168CA9F7110B}" type="sibTrans" cxnId="{13FE84F3-68F1-43CE-AE84-9A27286D8F55}">
      <dgm:prSet/>
      <dgm:spPr/>
      <dgm:t>
        <a:bodyPr/>
        <a:lstStyle/>
        <a:p>
          <a:endParaRPr lang="en-US"/>
        </a:p>
      </dgm:t>
    </dgm:pt>
    <dgm:pt modelId="{AAE6F1E9-3725-4D20-8939-8B91E65AD0FA}" type="pres">
      <dgm:prSet presAssocID="{E1D9DE2E-9FDA-4F45-857C-C946C1F44937}" presName="rootnode" presStyleCnt="0">
        <dgm:presLayoutVars>
          <dgm:chMax/>
          <dgm:chPref/>
          <dgm:dir/>
          <dgm:animLvl val="lvl"/>
        </dgm:presLayoutVars>
      </dgm:prSet>
      <dgm:spPr/>
      <dgm:t>
        <a:bodyPr/>
        <a:lstStyle/>
        <a:p>
          <a:endParaRPr lang="en-US"/>
        </a:p>
      </dgm:t>
    </dgm:pt>
    <dgm:pt modelId="{CEBB8E93-80E1-40BD-96EE-C2C8D10AA44C}" type="pres">
      <dgm:prSet presAssocID="{37E16068-46B5-4827-A460-4F1D4D96BDB3}" presName="composite" presStyleCnt="0"/>
      <dgm:spPr/>
    </dgm:pt>
    <dgm:pt modelId="{A3E4D843-77C5-41F4-813A-C70B402A6263}" type="pres">
      <dgm:prSet presAssocID="{37E16068-46B5-4827-A460-4F1D4D96BDB3}" presName="LShape" presStyleLbl="alignNode1" presStyleIdx="0" presStyleCnt="5"/>
      <dgm:spPr/>
    </dgm:pt>
    <dgm:pt modelId="{016D56A1-1860-4BFB-B9AC-C79CFCCD92EB}" type="pres">
      <dgm:prSet presAssocID="{37E16068-46B5-4827-A460-4F1D4D96BDB3}" presName="ParentText" presStyleLbl="revTx" presStyleIdx="0" presStyleCnt="3">
        <dgm:presLayoutVars>
          <dgm:chMax val="0"/>
          <dgm:chPref val="0"/>
          <dgm:bulletEnabled val="1"/>
        </dgm:presLayoutVars>
      </dgm:prSet>
      <dgm:spPr/>
      <dgm:t>
        <a:bodyPr/>
        <a:lstStyle/>
        <a:p>
          <a:endParaRPr lang="en-US"/>
        </a:p>
      </dgm:t>
    </dgm:pt>
    <dgm:pt modelId="{E4EDDABF-8BF8-4928-B1A6-2D7C8E258B3E}" type="pres">
      <dgm:prSet presAssocID="{37E16068-46B5-4827-A460-4F1D4D96BDB3}" presName="Triangle" presStyleLbl="alignNode1" presStyleIdx="1" presStyleCnt="5"/>
      <dgm:spPr/>
    </dgm:pt>
    <dgm:pt modelId="{64080105-7E4B-49F9-ABCE-D9DADC261837}" type="pres">
      <dgm:prSet presAssocID="{91986FB3-0522-48BF-BC10-69DB1FC67491}" presName="sibTrans" presStyleCnt="0"/>
      <dgm:spPr/>
    </dgm:pt>
    <dgm:pt modelId="{F728C1D1-1D43-4773-AF6D-ED164D269ED6}" type="pres">
      <dgm:prSet presAssocID="{91986FB3-0522-48BF-BC10-69DB1FC67491}" presName="space" presStyleCnt="0"/>
      <dgm:spPr/>
    </dgm:pt>
    <dgm:pt modelId="{301A9A45-1EBC-4D6A-8614-D06D7D2022E4}" type="pres">
      <dgm:prSet presAssocID="{4922178D-8D63-4507-B392-C8684DD4B512}" presName="composite" presStyleCnt="0"/>
      <dgm:spPr/>
    </dgm:pt>
    <dgm:pt modelId="{B532D09F-5B1F-4609-8BD6-ABBD89B7971D}" type="pres">
      <dgm:prSet presAssocID="{4922178D-8D63-4507-B392-C8684DD4B512}" presName="LShape" presStyleLbl="alignNode1" presStyleIdx="2" presStyleCnt="5"/>
      <dgm:spPr/>
    </dgm:pt>
    <dgm:pt modelId="{0279542F-0071-42C5-9B42-969580705757}" type="pres">
      <dgm:prSet presAssocID="{4922178D-8D63-4507-B392-C8684DD4B512}" presName="ParentText" presStyleLbl="revTx" presStyleIdx="1" presStyleCnt="3">
        <dgm:presLayoutVars>
          <dgm:chMax val="0"/>
          <dgm:chPref val="0"/>
          <dgm:bulletEnabled val="1"/>
        </dgm:presLayoutVars>
      </dgm:prSet>
      <dgm:spPr/>
      <dgm:t>
        <a:bodyPr/>
        <a:lstStyle/>
        <a:p>
          <a:endParaRPr lang="en-US"/>
        </a:p>
      </dgm:t>
    </dgm:pt>
    <dgm:pt modelId="{BB565A11-53CC-48C6-852E-A4F991ECBFE7}" type="pres">
      <dgm:prSet presAssocID="{4922178D-8D63-4507-B392-C8684DD4B512}" presName="Triangle" presStyleLbl="alignNode1" presStyleIdx="3" presStyleCnt="5"/>
      <dgm:spPr/>
    </dgm:pt>
    <dgm:pt modelId="{9A8AF3B3-1EB0-41EE-952E-0C9B0768CCE4}" type="pres">
      <dgm:prSet presAssocID="{D983B073-50BB-4322-8665-3B5CC5722D07}" presName="sibTrans" presStyleCnt="0"/>
      <dgm:spPr/>
    </dgm:pt>
    <dgm:pt modelId="{7E72F426-C2A9-45CC-BBEB-0285278BE53C}" type="pres">
      <dgm:prSet presAssocID="{D983B073-50BB-4322-8665-3B5CC5722D07}" presName="space" presStyleCnt="0"/>
      <dgm:spPr/>
    </dgm:pt>
    <dgm:pt modelId="{909FDB8C-0072-4BD2-9A44-5425BC670F08}" type="pres">
      <dgm:prSet presAssocID="{9C73CB5E-5628-43C2-A075-28A062B93A29}" presName="composite" presStyleCnt="0"/>
      <dgm:spPr/>
    </dgm:pt>
    <dgm:pt modelId="{2FD591D5-97FE-4C51-8B4D-7EFD01655F01}" type="pres">
      <dgm:prSet presAssocID="{9C73CB5E-5628-43C2-A075-28A062B93A29}" presName="LShape" presStyleLbl="alignNode1" presStyleIdx="4" presStyleCnt="5"/>
      <dgm:spPr/>
    </dgm:pt>
    <dgm:pt modelId="{362C2990-0EAB-45F8-A33B-41DF5F80305D}" type="pres">
      <dgm:prSet presAssocID="{9C73CB5E-5628-43C2-A075-28A062B93A29}" presName="ParentText" presStyleLbl="revTx" presStyleIdx="2" presStyleCnt="3">
        <dgm:presLayoutVars>
          <dgm:chMax val="0"/>
          <dgm:chPref val="0"/>
          <dgm:bulletEnabled val="1"/>
        </dgm:presLayoutVars>
      </dgm:prSet>
      <dgm:spPr/>
      <dgm:t>
        <a:bodyPr/>
        <a:lstStyle/>
        <a:p>
          <a:endParaRPr lang="en-US"/>
        </a:p>
      </dgm:t>
    </dgm:pt>
  </dgm:ptLst>
  <dgm:cxnLst>
    <dgm:cxn modelId="{EFD55C7E-DA01-4CC7-9B02-7B9F46880DFF}" type="presOf" srcId="{4922178D-8D63-4507-B392-C8684DD4B512}" destId="{0279542F-0071-42C5-9B42-969580705757}" srcOrd="0" destOrd="0" presId="urn:microsoft.com/office/officeart/2009/3/layout/StepUpProcess"/>
    <dgm:cxn modelId="{28630E81-70D5-4F44-AF99-E397195AD313}" srcId="{E1D9DE2E-9FDA-4F45-857C-C946C1F44937}" destId="{37E16068-46B5-4827-A460-4F1D4D96BDB3}" srcOrd="0" destOrd="0" parTransId="{9827AA57-346E-4978-B41B-163C5FEC0689}" sibTransId="{91986FB3-0522-48BF-BC10-69DB1FC67491}"/>
    <dgm:cxn modelId="{F4A7399F-BE81-40F8-AF06-CEFA6EC879D2}" type="presOf" srcId="{37E16068-46B5-4827-A460-4F1D4D96BDB3}" destId="{016D56A1-1860-4BFB-B9AC-C79CFCCD92EB}" srcOrd="0" destOrd="0" presId="urn:microsoft.com/office/officeart/2009/3/layout/StepUpProcess"/>
    <dgm:cxn modelId="{92617C66-38F2-45DB-83A8-21B684C00280}" srcId="{E1D9DE2E-9FDA-4F45-857C-C946C1F44937}" destId="{4922178D-8D63-4507-B392-C8684DD4B512}" srcOrd="1" destOrd="0" parTransId="{4A469183-B9B7-4217-8E5D-8BCC9E963F8B}" sibTransId="{D983B073-50BB-4322-8665-3B5CC5722D07}"/>
    <dgm:cxn modelId="{13FE84F3-68F1-43CE-AE84-9A27286D8F55}" srcId="{E1D9DE2E-9FDA-4F45-857C-C946C1F44937}" destId="{9C73CB5E-5628-43C2-A075-28A062B93A29}" srcOrd="2" destOrd="0" parTransId="{A3611470-8684-4B0D-A067-AF41F73A74CE}" sibTransId="{641FCDC6-0ABB-47C7-80F1-168CA9F7110B}"/>
    <dgm:cxn modelId="{604BA869-4B85-40C3-A104-484CA2FC225A}" type="presOf" srcId="{9C73CB5E-5628-43C2-A075-28A062B93A29}" destId="{362C2990-0EAB-45F8-A33B-41DF5F80305D}" srcOrd="0" destOrd="0" presId="urn:microsoft.com/office/officeart/2009/3/layout/StepUpProcess"/>
    <dgm:cxn modelId="{688FA4C2-7980-4623-9275-66609368D889}" type="presOf" srcId="{E1D9DE2E-9FDA-4F45-857C-C946C1F44937}" destId="{AAE6F1E9-3725-4D20-8939-8B91E65AD0FA}" srcOrd="0" destOrd="0" presId="urn:microsoft.com/office/officeart/2009/3/layout/StepUpProcess"/>
    <dgm:cxn modelId="{91C82A27-6DE6-4985-A2F2-FA5BF468EFB4}" type="presParOf" srcId="{AAE6F1E9-3725-4D20-8939-8B91E65AD0FA}" destId="{CEBB8E93-80E1-40BD-96EE-C2C8D10AA44C}" srcOrd="0" destOrd="0" presId="urn:microsoft.com/office/officeart/2009/3/layout/StepUpProcess"/>
    <dgm:cxn modelId="{0F208C34-F43C-4FED-9118-967DA47A095C}" type="presParOf" srcId="{CEBB8E93-80E1-40BD-96EE-C2C8D10AA44C}" destId="{A3E4D843-77C5-41F4-813A-C70B402A6263}" srcOrd="0" destOrd="0" presId="urn:microsoft.com/office/officeart/2009/3/layout/StepUpProcess"/>
    <dgm:cxn modelId="{2AFC4D4B-01AB-4869-8B64-FD7E5A80FA28}" type="presParOf" srcId="{CEBB8E93-80E1-40BD-96EE-C2C8D10AA44C}" destId="{016D56A1-1860-4BFB-B9AC-C79CFCCD92EB}" srcOrd="1" destOrd="0" presId="urn:microsoft.com/office/officeart/2009/3/layout/StepUpProcess"/>
    <dgm:cxn modelId="{3D2A41A2-2028-4ACF-94BE-A52A33DBAE52}" type="presParOf" srcId="{CEBB8E93-80E1-40BD-96EE-C2C8D10AA44C}" destId="{E4EDDABF-8BF8-4928-B1A6-2D7C8E258B3E}" srcOrd="2" destOrd="0" presId="urn:microsoft.com/office/officeart/2009/3/layout/StepUpProcess"/>
    <dgm:cxn modelId="{19D0A5B1-7BC5-436F-8860-023B2DD0B0A7}" type="presParOf" srcId="{AAE6F1E9-3725-4D20-8939-8B91E65AD0FA}" destId="{64080105-7E4B-49F9-ABCE-D9DADC261837}" srcOrd="1" destOrd="0" presId="urn:microsoft.com/office/officeart/2009/3/layout/StepUpProcess"/>
    <dgm:cxn modelId="{B29CAD96-B49A-4827-8A15-19476DDA7B37}" type="presParOf" srcId="{64080105-7E4B-49F9-ABCE-D9DADC261837}" destId="{F728C1D1-1D43-4773-AF6D-ED164D269ED6}" srcOrd="0" destOrd="0" presId="urn:microsoft.com/office/officeart/2009/3/layout/StepUpProcess"/>
    <dgm:cxn modelId="{339DA9C2-D4EF-407F-8186-B4E19441B5F2}" type="presParOf" srcId="{AAE6F1E9-3725-4D20-8939-8B91E65AD0FA}" destId="{301A9A45-1EBC-4D6A-8614-D06D7D2022E4}" srcOrd="2" destOrd="0" presId="urn:microsoft.com/office/officeart/2009/3/layout/StepUpProcess"/>
    <dgm:cxn modelId="{B7E5ACED-A069-4814-9CFB-DE1CE2ADC250}" type="presParOf" srcId="{301A9A45-1EBC-4D6A-8614-D06D7D2022E4}" destId="{B532D09F-5B1F-4609-8BD6-ABBD89B7971D}" srcOrd="0" destOrd="0" presId="urn:microsoft.com/office/officeart/2009/3/layout/StepUpProcess"/>
    <dgm:cxn modelId="{5C50D380-6F55-4544-9F49-D1ABD3DA805F}" type="presParOf" srcId="{301A9A45-1EBC-4D6A-8614-D06D7D2022E4}" destId="{0279542F-0071-42C5-9B42-969580705757}" srcOrd="1" destOrd="0" presId="urn:microsoft.com/office/officeart/2009/3/layout/StepUpProcess"/>
    <dgm:cxn modelId="{569AA8FD-EA05-491D-A16E-F3D58F2AB0D4}" type="presParOf" srcId="{301A9A45-1EBC-4D6A-8614-D06D7D2022E4}" destId="{BB565A11-53CC-48C6-852E-A4F991ECBFE7}" srcOrd="2" destOrd="0" presId="urn:microsoft.com/office/officeart/2009/3/layout/StepUpProcess"/>
    <dgm:cxn modelId="{B39D9804-9260-419B-8433-976D19787289}" type="presParOf" srcId="{AAE6F1E9-3725-4D20-8939-8B91E65AD0FA}" destId="{9A8AF3B3-1EB0-41EE-952E-0C9B0768CCE4}" srcOrd="3" destOrd="0" presId="urn:microsoft.com/office/officeart/2009/3/layout/StepUpProcess"/>
    <dgm:cxn modelId="{E685BF8A-FA5A-456B-9424-E6477D36B409}" type="presParOf" srcId="{9A8AF3B3-1EB0-41EE-952E-0C9B0768CCE4}" destId="{7E72F426-C2A9-45CC-BBEB-0285278BE53C}" srcOrd="0" destOrd="0" presId="urn:microsoft.com/office/officeart/2009/3/layout/StepUpProcess"/>
    <dgm:cxn modelId="{B34B807C-8930-4FBA-A552-6D012C2F11C7}" type="presParOf" srcId="{AAE6F1E9-3725-4D20-8939-8B91E65AD0FA}" destId="{909FDB8C-0072-4BD2-9A44-5425BC670F08}" srcOrd="4" destOrd="0" presId="urn:microsoft.com/office/officeart/2009/3/layout/StepUpProcess"/>
    <dgm:cxn modelId="{BE7EC321-67FD-4F12-822E-08D061A89364}" type="presParOf" srcId="{909FDB8C-0072-4BD2-9A44-5425BC670F08}" destId="{2FD591D5-97FE-4C51-8B4D-7EFD01655F01}" srcOrd="0" destOrd="0" presId="urn:microsoft.com/office/officeart/2009/3/layout/StepUpProcess"/>
    <dgm:cxn modelId="{EB2B3E7D-F30F-40F1-A376-BD7237B259F8}" type="presParOf" srcId="{909FDB8C-0072-4BD2-9A44-5425BC670F08}" destId="{362C2990-0EAB-45F8-A33B-41DF5F80305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3" csCatId="colorful" phldr="1"/>
      <dgm:spPr/>
    </dgm:pt>
    <dgm:pt modelId="{1C0E0690-0D28-498A-9713-AAA00D9F988C}">
      <dgm:prSet phldrT="[Text]" custT="1"/>
      <dgm:spPr>
        <a:xfrm>
          <a:off x="7136" y="0"/>
          <a:ext cx="1523945" cy="1728591"/>
        </a:xfrm>
      </dgm:spPr>
      <dgm:t>
        <a:bodyPr/>
        <a:lstStyle/>
        <a:p>
          <a:r>
            <a:rPr lang="en-US" sz="1800" b="1" dirty="0" smtClean="0">
              <a:solidFill>
                <a:schemeClr val="bg2"/>
              </a:solidFill>
              <a:latin typeface="Arial" panose="020B0604020202020204" pitchFamily="34" charset="0"/>
              <a:ea typeface="+mn-ea"/>
              <a:cs typeface="Arial" panose="020B0604020202020204" pitchFamily="34" charset="0"/>
            </a:rPr>
            <a:t>Finalize Interview Process</a:t>
          </a:r>
        </a:p>
        <a:p>
          <a:r>
            <a:rPr lang="en-US" sz="1400" b="1" dirty="0" smtClean="0">
              <a:solidFill>
                <a:schemeClr val="bg2"/>
              </a:solidFill>
              <a:latin typeface="Arial" panose="020B0604020202020204" pitchFamily="34" charset="0"/>
              <a:ea typeface="+mn-ea"/>
              <a:cs typeface="Arial" panose="020B0604020202020204" pitchFamily="34" charset="0"/>
            </a:rPr>
            <a:t>February</a:t>
          </a:r>
          <a:endParaRPr lang="en-US" sz="1400" b="1" dirty="0">
            <a:solidFill>
              <a:schemeClr val="bg2"/>
            </a:solidFill>
            <a:latin typeface="Arial" panose="020B0604020202020204" pitchFamily="34" charset="0"/>
            <a:ea typeface="+mn-ea"/>
            <a:cs typeface="Arial" panose="020B0604020202020204" pitchFamily="34" charset="0"/>
          </a:endParaRPr>
        </a:p>
      </dgm:t>
    </dgm:pt>
    <dgm:pt modelId="{20FDDFC3-5A94-4CF6-810E-1E90F9A3B358}" type="parTrans" cxnId="{EDB18B3F-E7D9-4B83-B7F5-951359A51026}">
      <dgm:prSet/>
      <dgm:spPr/>
      <dgm:t>
        <a:bodyPr/>
        <a:lstStyle/>
        <a:p>
          <a:endParaRPr lang="en-US"/>
        </a:p>
      </dgm:t>
    </dgm:pt>
    <dgm:pt modelId="{15990F3A-020E-4F6E-8FAA-5A892B027742}" type="sibTrans" cxnId="{EDB18B3F-E7D9-4B83-B7F5-951359A51026}">
      <dgm:prSet/>
      <dgm:spPr/>
      <dgm:t>
        <a:bodyPr/>
        <a:lstStyle/>
        <a:p>
          <a:endParaRPr lang="en-US"/>
        </a:p>
      </dgm:t>
    </dgm:pt>
    <dgm:pt modelId="{30E7E69C-CFDD-4141-8033-E02187194337}">
      <dgm:prSet phldrT="[Text]" custT="1"/>
      <dgm:spPr>
        <a:xfrm>
          <a:off x="1607279" y="2592887"/>
          <a:ext cx="1523945" cy="1728591"/>
        </a:xfrm>
      </dgm:spPr>
      <dgm:t>
        <a:bodyPr/>
        <a:lstStyle/>
        <a:p>
          <a:r>
            <a:rPr lang="en-US" sz="1800" b="1" dirty="0" smtClean="0">
              <a:solidFill>
                <a:schemeClr val="bg2"/>
              </a:solidFill>
              <a:latin typeface="Arial" panose="020B0604020202020204" pitchFamily="34" charset="0"/>
              <a:ea typeface="+mn-ea"/>
              <a:cs typeface="Arial" panose="020B0604020202020204" pitchFamily="34" charset="0"/>
            </a:rPr>
            <a:t>Schedule/ Complete Meetings</a:t>
          </a:r>
        </a:p>
        <a:p>
          <a:r>
            <a:rPr lang="en-US" sz="1400" b="1" dirty="0" smtClean="0">
              <a:solidFill>
                <a:schemeClr val="bg2"/>
              </a:solidFill>
              <a:latin typeface="Arial" panose="020B0604020202020204" pitchFamily="34" charset="0"/>
              <a:ea typeface="+mn-ea"/>
              <a:cs typeface="Arial" panose="020B0604020202020204" pitchFamily="34" charset="0"/>
            </a:rPr>
            <a:t>March</a:t>
          </a:r>
          <a:endParaRPr lang="en-US" sz="1400" b="1" dirty="0">
            <a:solidFill>
              <a:schemeClr val="bg2"/>
            </a:solidFill>
            <a:latin typeface="Arial" panose="020B0604020202020204" pitchFamily="34" charset="0"/>
            <a:ea typeface="+mn-ea"/>
            <a:cs typeface="Arial" panose="020B0604020202020204" pitchFamily="34" charset="0"/>
          </a:endParaRPr>
        </a:p>
      </dgm:t>
    </dgm:pt>
    <dgm:pt modelId="{497FA2C5-344C-4358-A83D-19A6BA41A8C9}" type="parTrans" cxnId="{4961989C-B8C3-45EF-93AF-E20A5C24D9C1}">
      <dgm:prSet/>
      <dgm:spPr/>
      <dgm:t>
        <a:bodyPr/>
        <a:lstStyle/>
        <a:p>
          <a:endParaRPr lang="en-US"/>
        </a:p>
      </dgm:t>
    </dgm:pt>
    <dgm:pt modelId="{0B3221A2-15F9-4128-8E4D-76E36777D374}" type="sibTrans" cxnId="{4961989C-B8C3-45EF-93AF-E20A5C24D9C1}">
      <dgm:prSet/>
      <dgm:spPr/>
      <dgm:t>
        <a:bodyPr/>
        <a:lstStyle/>
        <a:p>
          <a:endParaRPr lang="en-US"/>
        </a:p>
      </dgm:t>
    </dgm:pt>
    <dgm:pt modelId="{70FC1ADB-F403-4C8D-9765-CD47B92C50B7}">
      <dgm:prSet phldrT="[Text]" custT="1"/>
      <dgm:spPr>
        <a:xfrm>
          <a:off x="3207422" y="-9394"/>
          <a:ext cx="1747798" cy="1766171"/>
        </a:xfrm>
      </dgm:spPr>
      <dgm:t>
        <a:bodyPr/>
        <a:lstStyle/>
        <a:p>
          <a:pPr defTabSz="755650">
            <a:lnSpc>
              <a:spcPct val="90000"/>
            </a:lnSpc>
            <a:spcBef>
              <a:spcPct val="0"/>
            </a:spcBef>
            <a:spcAft>
              <a:spcPct val="35000"/>
            </a:spcAft>
          </a:pPr>
          <a:r>
            <a:rPr lang="en-US" sz="1800" b="1" dirty="0" smtClean="0">
              <a:solidFill>
                <a:schemeClr val="bg2"/>
              </a:solidFill>
              <a:latin typeface="Arial" panose="020B0604020202020204" pitchFamily="34" charset="0"/>
              <a:ea typeface="+mn-ea"/>
              <a:cs typeface="Arial" panose="020B0604020202020204" pitchFamily="34" charset="0"/>
            </a:rPr>
            <a:t>Construct Dashboards</a:t>
          </a:r>
        </a:p>
        <a:p>
          <a:pPr defTabSz="755650">
            <a:lnSpc>
              <a:spcPct val="90000"/>
            </a:lnSpc>
            <a:spcBef>
              <a:spcPct val="0"/>
            </a:spcBef>
            <a:spcAft>
              <a:spcPct val="35000"/>
            </a:spcAft>
          </a:pPr>
          <a:r>
            <a:rPr lang="en-US" sz="1400" b="1" dirty="0" smtClean="0">
              <a:solidFill>
                <a:schemeClr val="bg2"/>
              </a:solidFill>
              <a:latin typeface="Arial" panose="020B0604020202020204" pitchFamily="34" charset="0"/>
              <a:ea typeface="+mn-ea"/>
              <a:cs typeface="Arial" panose="020B0604020202020204" pitchFamily="34" charset="0"/>
            </a:rPr>
            <a:t>April</a:t>
          </a:r>
          <a:endParaRPr lang="en-US" sz="1400" b="1" dirty="0">
            <a:solidFill>
              <a:schemeClr val="bg2"/>
            </a:solidFill>
            <a:latin typeface="Arial" panose="020B0604020202020204" pitchFamily="34" charset="0"/>
            <a:ea typeface="+mn-ea"/>
            <a:cs typeface="Arial" panose="020B0604020202020204" pitchFamily="34" charset="0"/>
          </a:endParaRPr>
        </a:p>
      </dgm:t>
    </dgm:pt>
    <dgm:pt modelId="{AF5826A2-D9AF-42A1-B720-8C9AE2511BE7}" type="parTrans" cxnId="{65082B81-04CE-4B76-B6CB-24846B054540}">
      <dgm:prSet/>
      <dgm:spPr/>
      <dgm:t>
        <a:bodyPr/>
        <a:lstStyle/>
        <a:p>
          <a:endParaRPr lang="en-US"/>
        </a:p>
      </dgm:t>
    </dgm:pt>
    <dgm:pt modelId="{7E5A4FDA-44F3-4D74-8C6E-10EFF615E7FD}" type="sibTrans" cxnId="{65082B81-04CE-4B76-B6CB-24846B054540}">
      <dgm:prSet/>
      <dgm:spPr/>
      <dgm:t>
        <a:bodyPr/>
        <a:lstStyle/>
        <a:p>
          <a:endParaRPr lang="en-US"/>
        </a:p>
      </dgm:t>
    </dgm:pt>
    <dgm:pt modelId="{E7EF7E7C-065C-423A-A4A1-7180FD269386}">
      <dgm:prSet phldrT="[Text]" custT="1"/>
      <dgm:spPr>
        <a:xfrm>
          <a:off x="8231703" y="2592887"/>
          <a:ext cx="1523945" cy="1728591"/>
        </a:xfrm>
      </dgm:spPr>
      <dgm:t>
        <a:bodyPr/>
        <a:lstStyle/>
        <a:p>
          <a:r>
            <a:rPr lang="en-US" sz="1800" b="1" dirty="0" smtClean="0">
              <a:solidFill>
                <a:schemeClr val="bg2"/>
              </a:solidFill>
              <a:latin typeface="Arial" panose="020B0604020202020204" pitchFamily="34" charset="0"/>
              <a:ea typeface="+mn-ea"/>
              <a:cs typeface="Arial" panose="020B0604020202020204" pitchFamily="34" charset="0"/>
            </a:rPr>
            <a:t>Present Work Plans</a:t>
          </a:r>
        </a:p>
        <a:p>
          <a:r>
            <a:rPr lang="en-US" sz="1400" b="1" dirty="0" smtClean="0">
              <a:solidFill>
                <a:schemeClr val="bg2"/>
              </a:solidFill>
              <a:latin typeface="Arial" panose="020B0604020202020204" pitchFamily="34" charset="0"/>
              <a:ea typeface="+mn-ea"/>
              <a:cs typeface="Arial" panose="020B0604020202020204" pitchFamily="34" charset="0"/>
            </a:rPr>
            <a:t>July</a:t>
          </a:r>
        </a:p>
      </dgm:t>
    </dgm:pt>
    <dgm:pt modelId="{4D0D3CF7-9AE2-4F68-A3A5-6E21AAEC7566}" type="parTrans" cxnId="{0FA811F3-CC4C-449E-A240-A50A5A3DEA63}">
      <dgm:prSet/>
      <dgm:spPr/>
      <dgm:t>
        <a:bodyPr/>
        <a:lstStyle/>
        <a:p>
          <a:endParaRPr lang="en-US"/>
        </a:p>
      </dgm:t>
    </dgm:pt>
    <dgm:pt modelId="{03B52206-9746-48CC-830B-686A6C3F4B84}" type="sibTrans" cxnId="{0FA811F3-CC4C-449E-A240-A50A5A3DEA63}">
      <dgm:prSet/>
      <dgm:spPr/>
      <dgm:t>
        <a:bodyPr/>
        <a:lstStyle/>
        <a:p>
          <a:endParaRPr lang="en-US"/>
        </a:p>
      </dgm:t>
    </dgm:pt>
    <dgm:pt modelId="{65AFB54C-E4CD-4501-AC7C-BA1564087023}">
      <dgm:prSet phldrT="[Text]" custT="1"/>
      <dgm:spPr>
        <a:xfrm>
          <a:off x="6631560" y="0"/>
          <a:ext cx="1523945" cy="1728591"/>
        </a:xfrm>
      </dgm:spPr>
      <dgm:t>
        <a:bodyPr/>
        <a:lstStyle/>
        <a:p>
          <a:r>
            <a:rPr lang="en-US" sz="1800" b="1" dirty="0" smtClean="0">
              <a:solidFill>
                <a:schemeClr val="bg2"/>
              </a:solidFill>
              <a:latin typeface="Arial" panose="020B0604020202020204" pitchFamily="34" charset="0"/>
              <a:ea typeface="+mn-ea"/>
              <a:cs typeface="Arial" panose="020B0604020202020204" pitchFamily="34" charset="0"/>
            </a:rPr>
            <a:t>Develop Work Plans</a:t>
          </a:r>
        </a:p>
        <a:p>
          <a:r>
            <a:rPr lang="en-US" sz="1400" b="1" dirty="0" smtClean="0">
              <a:solidFill>
                <a:schemeClr val="bg2"/>
              </a:solidFill>
              <a:latin typeface="Arial" panose="020B0604020202020204" pitchFamily="34" charset="0"/>
              <a:ea typeface="+mn-ea"/>
              <a:cs typeface="Arial" panose="020B0604020202020204" pitchFamily="34" charset="0"/>
            </a:rPr>
            <a:t>May/June</a:t>
          </a:r>
          <a:endParaRPr lang="en-US" sz="1400" b="1" dirty="0">
            <a:solidFill>
              <a:schemeClr val="bg2"/>
            </a:solidFill>
            <a:latin typeface="Arial" panose="020B0604020202020204" pitchFamily="34" charset="0"/>
            <a:ea typeface="+mn-ea"/>
            <a:cs typeface="Arial" panose="020B0604020202020204" pitchFamily="34" charset="0"/>
          </a:endParaRPr>
        </a:p>
      </dgm:t>
    </dgm:pt>
    <dgm:pt modelId="{237EB0AE-3533-4B8F-BA4C-D27E52D06C31}" type="parTrans" cxnId="{37AA7F5F-3AA6-49FC-8E83-895D6680F84A}">
      <dgm:prSet/>
      <dgm:spPr/>
      <dgm:t>
        <a:bodyPr/>
        <a:lstStyle/>
        <a:p>
          <a:endParaRPr lang="en-US"/>
        </a:p>
      </dgm:t>
    </dgm:pt>
    <dgm:pt modelId="{8E914E21-08E7-4A3F-874C-9703D35E5E25}" type="sibTrans" cxnId="{37AA7F5F-3AA6-49FC-8E83-895D6680F84A}">
      <dgm:prSet/>
      <dgm:spPr/>
      <dgm:t>
        <a:bodyPr/>
        <a:lstStyle/>
        <a:p>
          <a:endParaRPr lang="en-US"/>
        </a:p>
      </dgm:t>
    </dgm:pt>
    <dgm:pt modelId="{871C38AC-C28E-48E5-ACCA-424C372EF746}">
      <dgm:prSet custT="1"/>
      <dgm:spPr>
        <a:xfrm>
          <a:off x="5031417" y="2592887"/>
          <a:ext cx="1523945" cy="1728591"/>
        </a:xfrm>
      </dgm:spPr>
      <dgm:t>
        <a:bodyPr/>
        <a:lstStyle/>
        <a:p>
          <a:r>
            <a:rPr lang="en-US" sz="1400" b="1" dirty="0" smtClean="0">
              <a:solidFill>
                <a:schemeClr val="bg2"/>
              </a:solidFill>
              <a:latin typeface="Georgia" panose="02040502050405020303" pitchFamily="18" charset="0"/>
              <a:ea typeface="+mn-ea"/>
              <a:cs typeface="+mn-cs"/>
            </a:rPr>
            <a:t> </a:t>
          </a:r>
          <a:r>
            <a:rPr lang="en-US" sz="1800" b="1" dirty="0" smtClean="0">
              <a:solidFill>
                <a:schemeClr val="bg2"/>
              </a:solidFill>
              <a:latin typeface="Arial" panose="020B0604020202020204" pitchFamily="34" charset="0"/>
              <a:ea typeface="+mn-ea"/>
              <a:cs typeface="Arial" panose="020B0604020202020204" pitchFamily="34" charset="0"/>
            </a:rPr>
            <a:t>Survey Local Programs</a:t>
          </a:r>
        </a:p>
        <a:p>
          <a:r>
            <a:rPr lang="en-US" sz="1400" b="1" dirty="0" smtClean="0">
              <a:solidFill>
                <a:schemeClr val="bg2"/>
              </a:solidFill>
              <a:latin typeface="Arial" panose="020B0604020202020204" pitchFamily="34" charset="0"/>
              <a:ea typeface="+mn-ea"/>
              <a:cs typeface="Arial" panose="020B0604020202020204" pitchFamily="34" charset="0"/>
            </a:rPr>
            <a:t>May</a:t>
          </a:r>
          <a:endParaRPr lang="en-US" sz="1400" b="1" dirty="0">
            <a:solidFill>
              <a:schemeClr val="bg2"/>
            </a:solidFill>
            <a:latin typeface="Arial" panose="020B0604020202020204" pitchFamily="34" charset="0"/>
            <a:ea typeface="+mn-ea"/>
            <a:cs typeface="Arial" panose="020B0604020202020204" pitchFamily="34" charset="0"/>
          </a:endParaRPr>
        </a:p>
      </dgm:t>
    </dgm:pt>
    <dgm:pt modelId="{E3C190F4-21A0-4B0A-B1F8-E1429ED4460C}" type="parTrans" cxnId="{A07D97E1-A5C2-4B5D-BD31-95281186D467}">
      <dgm:prSet/>
      <dgm:spPr/>
      <dgm:t>
        <a:bodyPr/>
        <a:lstStyle/>
        <a:p>
          <a:endParaRPr lang="en-US"/>
        </a:p>
      </dgm:t>
    </dgm:pt>
    <dgm:pt modelId="{AF55D340-8F5C-48A8-9531-ABB2F2FD0161}" type="sibTrans" cxnId="{A07D97E1-A5C2-4B5D-BD31-95281186D467}">
      <dgm:prSet/>
      <dgm:spPr/>
      <dgm:t>
        <a:bodyPr/>
        <a:lstStyle/>
        <a:p>
          <a:endParaRPr lang="en-US"/>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dgm:spPr>
        <a:xfrm>
          <a:off x="0" y="1296443"/>
          <a:ext cx="10847539" cy="1728591"/>
        </a:xfrm>
        <a:prstGeom prst="notchedRightArrow">
          <a:avLst/>
        </a:prstGeom>
      </dgm:spPr>
    </dgm:pt>
    <dgm:pt modelId="{644FC417-65C4-4A14-9BD3-0B4FE4983038}" type="pres">
      <dgm:prSet presAssocID="{A82EBBEB-02CA-450A-ADF0-7E1C99D8D2D1}" presName="points" presStyleCnt="0"/>
      <dgm:spPr/>
    </dgm:pt>
    <dgm:pt modelId="{504F4E86-AEC7-4C12-B07F-5CDFFEAF31F0}" type="pres">
      <dgm:prSet presAssocID="{1C0E0690-0D28-498A-9713-AAA00D9F988C}" presName="compositeA" presStyleCnt="0"/>
      <dgm:spPr/>
    </dgm:pt>
    <dgm:pt modelId="{EF8CC326-CE8B-4959-9C93-3DDB21201F1A}" type="pres">
      <dgm:prSet presAssocID="{1C0E0690-0D28-498A-9713-AAA00D9F988C}" presName="textA" presStyleLbl="revTx" presStyleIdx="0" presStyleCnt="6">
        <dgm:presLayoutVars>
          <dgm:bulletEnabled val="1"/>
        </dgm:presLayoutVars>
      </dgm:prSet>
      <dgm:spPr>
        <a:prstGeom prst="rect">
          <a:avLst/>
        </a:prstGeom>
      </dgm:spPr>
      <dgm:t>
        <a:bodyPr/>
        <a:lstStyle/>
        <a:p>
          <a:endParaRPr lang="en-US"/>
        </a:p>
      </dgm:t>
    </dgm:pt>
    <dgm:pt modelId="{4CB9774F-9FF5-4A77-92CD-88BCBA7F4920}" type="pres">
      <dgm:prSet presAssocID="{1C0E0690-0D28-498A-9713-AAA00D9F988C}" presName="circleA" presStyleLbl="node1" presStyleIdx="0" presStyleCnt="6"/>
      <dgm:spPr>
        <a:xfrm>
          <a:off x="553035" y="1944665"/>
          <a:ext cx="432147" cy="432147"/>
        </a:xfrm>
        <a:prstGeom prst="ellipse">
          <a:avLst/>
        </a:prstGeom>
      </dgm:spPr>
    </dgm:pt>
    <dgm:pt modelId="{54AED099-35DD-4EC4-B2D8-883C0B996BA7}" type="pres">
      <dgm:prSet presAssocID="{1C0E0690-0D28-498A-9713-AAA00D9F988C}" presName="spaceA" presStyleCnt="0"/>
      <dgm:spPr/>
    </dgm:pt>
    <dgm:pt modelId="{EB47B162-40A6-4D83-9CDA-D925DC1CB76C}" type="pres">
      <dgm:prSet presAssocID="{15990F3A-020E-4F6E-8FAA-5A892B027742}" presName="space" presStyleCnt="0"/>
      <dgm:spPr/>
    </dgm:pt>
    <dgm:pt modelId="{7FD44A21-0F92-400E-9244-D5B1BF182C26}" type="pres">
      <dgm:prSet presAssocID="{30E7E69C-CFDD-4141-8033-E02187194337}" presName="compositeB" presStyleCnt="0"/>
      <dgm:spPr/>
    </dgm:pt>
    <dgm:pt modelId="{29343303-9956-4868-9E99-544BEA53F272}" type="pres">
      <dgm:prSet presAssocID="{30E7E69C-CFDD-4141-8033-E02187194337}" presName="textB" presStyleLbl="revTx" presStyleIdx="1" presStyleCnt="6">
        <dgm:presLayoutVars>
          <dgm:bulletEnabled val="1"/>
        </dgm:presLayoutVars>
      </dgm:prSet>
      <dgm:spPr>
        <a:prstGeom prst="rect">
          <a:avLst/>
        </a:prstGeom>
      </dgm:spPr>
      <dgm:t>
        <a:bodyPr/>
        <a:lstStyle/>
        <a:p>
          <a:endParaRPr lang="en-US"/>
        </a:p>
      </dgm:t>
    </dgm:pt>
    <dgm:pt modelId="{269D0B5C-CDB4-461A-AABE-348507B2E73A}" type="pres">
      <dgm:prSet presAssocID="{30E7E69C-CFDD-4141-8033-E02187194337}" presName="circleB" presStyleLbl="node1" presStyleIdx="1" presStyleCnt="6"/>
      <dgm:spPr>
        <a:xfrm>
          <a:off x="2153178" y="1944665"/>
          <a:ext cx="432147" cy="432147"/>
        </a:xfrm>
        <a:prstGeom prst="ellipse">
          <a:avLst/>
        </a:prstGeom>
      </dgm:spPr>
    </dgm:pt>
    <dgm:pt modelId="{C8C7F308-8C9F-4890-9350-82CA2D519180}" type="pres">
      <dgm:prSet presAssocID="{30E7E69C-CFDD-4141-8033-E02187194337}" presName="spaceB" presStyleCnt="0"/>
      <dgm:spPr/>
    </dgm:pt>
    <dgm:pt modelId="{B7F83558-B746-454C-9E4D-1C5B6461FF57}" type="pres">
      <dgm:prSet presAssocID="{0B3221A2-15F9-4128-8E4D-76E36777D374}" presName="space" presStyleCnt="0"/>
      <dgm:spPr/>
    </dgm:pt>
    <dgm:pt modelId="{0D2CE6DC-4D00-45CE-9CEC-3A8A02F8F0AA}" type="pres">
      <dgm:prSet presAssocID="{70FC1ADB-F403-4C8D-9765-CD47B92C50B7}" presName="compositeA" presStyleCnt="0"/>
      <dgm:spPr/>
    </dgm:pt>
    <dgm:pt modelId="{55CF4878-C2C0-483B-9EF6-4AD3E6712A94}" type="pres">
      <dgm:prSet presAssocID="{70FC1ADB-F403-4C8D-9765-CD47B92C50B7}" presName="textA" presStyleLbl="revTx" presStyleIdx="2" presStyleCnt="6" custScaleX="114689" custScaleY="102174">
        <dgm:presLayoutVars>
          <dgm:bulletEnabled val="1"/>
        </dgm:presLayoutVars>
      </dgm:prSet>
      <dgm:spPr>
        <a:prstGeom prst="rect">
          <a:avLst/>
        </a:prstGeom>
      </dgm:spPr>
      <dgm:t>
        <a:bodyPr/>
        <a:lstStyle/>
        <a:p>
          <a:endParaRPr lang="en-US"/>
        </a:p>
      </dgm:t>
    </dgm:pt>
    <dgm:pt modelId="{F1CA1871-4BAB-475A-B33F-12E49F584AE1}" type="pres">
      <dgm:prSet presAssocID="{70FC1ADB-F403-4C8D-9765-CD47B92C50B7}" presName="circleA" presStyleLbl="node1" presStyleIdx="2" presStyleCnt="6"/>
      <dgm:spPr>
        <a:xfrm>
          <a:off x="3865247" y="1954060"/>
          <a:ext cx="432147" cy="432147"/>
        </a:xfrm>
        <a:prstGeom prst="ellipse">
          <a:avLst/>
        </a:prstGeom>
      </dgm:spPr>
    </dgm:pt>
    <dgm:pt modelId="{9F154906-A57E-4AF2-BB1B-0ABB4936FB39}" type="pres">
      <dgm:prSet presAssocID="{70FC1ADB-F403-4C8D-9765-CD47B92C50B7}" presName="spaceA" presStyleCnt="0"/>
      <dgm:spPr/>
    </dgm:pt>
    <dgm:pt modelId="{36A01DBE-63E2-43ED-B7F8-E0A10E1CE1AA}" type="pres">
      <dgm:prSet presAssocID="{7E5A4FDA-44F3-4D74-8C6E-10EFF615E7FD}" presName="space" presStyleCnt="0"/>
      <dgm:spPr/>
    </dgm:pt>
    <dgm:pt modelId="{BDFF31CE-90B7-43FA-BCFD-9266802E8509}" type="pres">
      <dgm:prSet presAssocID="{871C38AC-C28E-48E5-ACCA-424C372EF746}" presName="compositeB" presStyleCnt="0"/>
      <dgm:spPr/>
    </dgm:pt>
    <dgm:pt modelId="{1F9BC0C4-7159-4D96-8B08-957F68B244E7}" type="pres">
      <dgm:prSet presAssocID="{871C38AC-C28E-48E5-ACCA-424C372EF746}" presName="textB" presStyleLbl="revTx" presStyleIdx="3" presStyleCnt="6">
        <dgm:presLayoutVars>
          <dgm:bulletEnabled val="1"/>
        </dgm:presLayoutVars>
      </dgm:prSet>
      <dgm:spPr>
        <a:prstGeom prst="rect">
          <a:avLst/>
        </a:prstGeom>
      </dgm:spPr>
      <dgm:t>
        <a:bodyPr/>
        <a:lstStyle/>
        <a:p>
          <a:endParaRPr lang="en-US"/>
        </a:p>
      </dgm:t>
    </dgm:pt>
    <dgm:pt modelId="{1D346AF8-FEE3-4B3A-B605-F352D3521076}" type="pres">
      <dgm:prSet presAssocID="{871C38AC-C28E-48E5-ACCA-424C372EF746}" presName="circleB" presStyleLbl="node1" presStyleIdx="3" presStyleCnt="6"/>
      <dgm:spPr>
        <a:xfrm>
          <a:off x="5577316" y="1944665"/>
          <a:ext cx="432147" cy="432147"/>
        </a:xfrm>
        <a:prstGeom prst="ellipse">
          <a:avLst/>
        </a:prstGeom>
      </dgm:spPr>
    </dgm:pt>
    <dgm:pt modelId="{60AB8A91-C877-4F29-90E3-2B1A52D3343B}" type="pres">
      <dgm:prSet presAssocID="{871C38AC-C28E-48E5-ACCA-424C372EF746}" presName="spaceB" presStyleCnt="0"/>
      <dgm:spPr/>
    </dgm:pt>
    <dgm:pt modelId="{FA5F7438-4345-4BC7-A644-00BCC7B0E395}" type="pres">
      <dgm:prSet presAssocID="{AF55D340-8F5C-48A8-9531-ABB2F2FD0161}" presName="space" presStyleCnt="0"/>
      <dgm:spPr/>
    </dgm:pt>
    <dgm:pt modelId="{BB636A8A-6079-4C50-8007-C3F82698F31A}" type="pres">
      <dgm:prSet presAssocID="{65AFB54C-E4CD-4501-AC7C-BA1564087023}" presName="compositeA" presStyleCnt="0"/>
      <dgm:spPr/>
    </dgm:pt>
    <dgm:pt modelId="{B6956DE5-6029-4697-AD50-6E606A844856}" type="pres">
      <dgm:prSet presAssocID="{65AFB54C-E4CD-4501-AC7C-BA1564087023}" presName="textA" presStyleLbl="revTx" presStyleIdx="4" presStyleCnt="6">
        <dgm:presLayoutVars>
          <dgm:bulletEnabled val="1"/>
        </dgm:presLayoutVars>
      </dgm:prSet>
      <dgm:spPr>
        <a:prstGeom prst="rect">
          <a:avLst/>
        </a:prstGeom>
      </dgm:spPr>
      <dgm:t>
        <a:bodyPr/>
        <a:lstStyle/>
        <a:p>
          <a:endParaRPr lang="en-US"/>
        </a:p>
      </dgm:t>
    </dgm:pt>
    <dgm:pt modelId="{38E93D78-947C-4704-9E0C-D6ADB981F207}" type="pres">
      <dgm:prSet presAssocID="{65AFB54C-E4CD-4501-AC7C-BA1564087023}" presName="circleA" presStyleLbl="node1" presStyleIdx="4" presStyleCnt="6"/>
      <dgm:spPr>
        <a:xfrm>
          <a:off x="7177459" y="1944665"/>
          <a:ext cx="432147" cy="432147"/>
        </a:xfrm>
        <a:prstGeom prst="ellipse">
          <a:avLst/>
        </a:prstGeom>
      </dgm:spPr>
    </dgm:pt>
    <dgm:pt modelId="{181FABE3-E1BB-4AB7-BB3A-E23F453E6E15}" type="pres">
      <dgm:prSet presAssocID="{65AFB54C-E4CD-4501-AC7C-BA1564087023}" presName="spaceA" presStyleCnt="0"/>
      <dgm:spPr/>
    </dgm:pt>
    <dgm:pt modelId="{95606E5E-1BB0-4306-8109-4302FAC5D87C}" type="pres">
      <dgm:prSet presAssocID="{8E914E21-08E7-4A3F-874C-9703D35E5E25}" presName="space" presStyleCnt="0"/>
      <dgm:spPr/>
    </dgm:pt>
    <dgm:pt modelId="{6079C1DD-BCAE-48A7-A2E1-711612E21B2D}" type="pres">
      <dgm:prSet presAssocID="{E7EF7E7C-065C-423A-A4A1-7180FD269386}" presName="compositeB" presStyleCnt="0"/>
      <dgm:spPr/>
    </dgm:pt>
    <dgm:pt modelId="{940D9491-DEA6-4DF0-9487-3298026F8E65}" type="pres">
      <dgm:prSet presAssocID="{E7EF7E7C-065C-423A-A4A1-7180FD269386}" presName="textB" presStyleLbl="revTx" presStyleIdx="5" presStyleCnt="6">
        <dgm:presLayoutVars>
          <dgm:bulletEnabled val="1"/>
        </dgm:presLayoutVars>
      </dgm:prSet>
      <dgm:spPr>
        <a:prstGeom prst="rect">
          <a:avLst/>
        </a:prstGeom>
      </dgm:spPr>
      <dgm:t>
        <a:bodyPr/>
        <a:lstStyle/>
        <a:p>
          <a:endParaRPr lang="en-US"/>
        </a:p>
      </dgm:t>
    </dgm:pt>
    <dgm:pt modelId="{29355F57-0B64-4F03-95D5-FEEB8D283D8C}" type="pres">
      <dgm:prSet presAssocID="{E7EF7E7C-065C-423A-A4A1-7180FD269386}" presName="circleB" presStyleLbl="node1" presStyleIdx="5" presStyleCnt="6"/>
      <dgm:spPr>
        <a:xfrm>
          <a:off x="8777602" y="1944665"/>
          <a:ext cx="432147" cy="432147"/>
        </a:xfrm>
        <a:prstGeom prst="ellipse">
          <a:avLst/>
        </a:prstGeom>
      </dgm:spPr>
    </dgm:pt>
    <dgm:pt modelId="{6595B81A-2A4E-4FD4-A43C-7C26927D18D1}" type="pres">
      <dgm:prSet presAssocID="{E7EF7E7C-065C-423A-A4A1-7180FD269386}" presName="spaceB" presStyleCnt="0"/>
      <dgm:spPr/>
    </dgm:pt>
  </dgm:ptLst>
  <dgm:cxnLst>
    <dgm:cxn modelId="{4961989C-B8C3-45EF-93AF-E20A5C24D9C1}" srcId="{A82EBBEB-02CA-450A-ADF0-7E1C99D8D2D1}" destId="{30E7E69C-CFDD-4141-8033-E02187194337}" srcOrd="1" destOrd="0" parTransId="{497FA2C5-344C-4358-A83D-19A6BA41A8C9}" sibTransId="{0B3221A2-15F9-4128-8E4D-76E36777D374}"/>
    <dgm:cxn modelId="{028974D8-2404-489D-B505-1D462494E123}" type="presOf" srcId="{E7EF7E7C-065C-423A-A4A1-7180FD269386}" destId="{940D9491-DEA6-4DF0-9487-3298026F8E65}" srcOrd="0" destOrd="0" presId="urn:microsoft.com/office/officeart/2005/8/layout/hProcess11"/>
    <dgm:cxn modelId="{A07D97E1-A5C2-4B5D-BD31-95281186D467}" srcId="{A82EBBEB-02CA-450A-ADF0-7E1C99D8D2D1}" destId="{871C38AC-C28E-48E5-ACCA-424C372EF746}" srcOrd="3" destOrd="0" parTransId="{E3C190F4-21A0-4B0A-B1F8-E1429ED4460C}" sibTransId="{AF55D340-8F5C-48A8-9531-ABB2F2FD0161}"/>
    <dgm:cxn modelId="{1F7BC096-6E8D-499F-B2E8-8E5B6C77BF98}" type="presOf" srcId="{871C38AC-C28E-48E5-ACCA-424C372EF746}" destId="{1F9BC0C4-7159-4D96-8B08-957F68B244E7}" srcOrd="0" destOrd="0" presId="urn:microsoft.com/office/officeart/2005/8/layout/hProcess11"/>
    <dgm:cxn modelId="{EDB18B3F-E7D9-4B83-B7F5-951359A51026}" srcId="{A82EBBEB-02CA-450A-ADF0-7E1C99D8D2D1}" destId="{1C0E0690-0D28-498A-9713-AAA00D9F988C}" srcOrd="0" destOrd="0" parTransId="{20FDDFC3-5A94-4CF6-810E-1E90F9A3B358}" sibTransId="{15990F3A-020E-4F6E-8FAA-5A892B027742}"/>
    <dgm:cxn modelId="{8366FD02-E046-4DA0-8798-93EAABFE490D}" type="presOf" srcId="{65AFB54C-E4CD-4501-AC7C-BA1564087023}" destId="{B6956DE5-6029-4697-AD50-6E606A844856}" srcOrd="0" destOrd="0" presId="urn:microsoft.com/office/officeart/2005/8/layout/hProcess11"/>
    <dgm:cxn modelId="{6F77A6F8-3182-4E97-B7CE-6C67EEC49028}" type="presOf" srcId="{30E7E69C-CFDD-4141-8033-E02187194337}" destId="{29343303-9956-4868-9E99-544BEA53F272}" srcOrd="0" destOrd="0" presId="urn:microsoft.com/office/officeart/2005/8/layout/hProcess11"/>
    <dgm:cxn modelId="{0FA811F3-CC4C-449E-A240-A50A5A3DEA63}" srcId="{A82EBBEB-02CA-450A-ADF0-7E1C99D8D2D1}" destId="{E7EF7E7C-065C-423A-A4A1-7180FD269386}" srcOrd="5" destOrd="0" parTransId="{4D0D3CF7-9AE2-4F68-A3A5-6E21AAEC7566}" sibTransId="{03B52206-9746-48CC-830B-686A6C3F4B84}"/>
    <dgm:cxn modelId="{7BC936BE-C15F-4E39-A6E5-23DAEC60EB97}" type="presOf" srcId="{1C0E0690-0D28-498A-9713-AAA00D9F988C}" destId="{EF8CC326-CE8B-4959-9C93-3DDB21201F1A}" srcOrd="0" destOrd="0" presId="urn:microsoft.com/office/officeart/2005/8/layout/hProcess11"/>
    <dgm:cxn modelId="{37AA7F5F-3AA6-49FC-8E83-895D6680F84A}" srcId="{A82EBBEB-02CA-450A-ADF0-7E1C99D8D2D1}" destId="{65AFB54C-E4CD-4501-AC7C-BA1564087023}" srcOrd="4" destOrd="0" parTransId="{237EB0AE-3533-4B8F-BA4C-D27E52D06C31}" sibTransId="{8E914E21-08E7-4A3F-874C-9703D35E5E25}"/>
    <dgm:cxn modelId="{A6B4AD03-48EE-4DED-8469-8E2F75140C57}" type="presOf" srcId="{70FC1ADB-F403-4C8D-9765-CD47B92C50B7}" destId="{55CF4878-C2C0-483B-9EF6-4AD3E6712A94}" srcOrd="0" destOrd="0" presId="urn:microsoft.com/office/officeart/2005/8/layout/hProcess11"/>
    <dgm:cxn modelId="{65082B81-04CE-4B76-B6CB-24846B054540}" srcId="{A82EBBEB-02CA-450A-ADF0-7E1C99D8D2D1}" destId="{70FC1ADB-F403-4C8D-9765-CD47B92C50B7}" srcOrd="2" destOrd="0" parTransId="{AF5826A2-D9AF-42A1-B720-8C9AE2511BE7}" sibTransId="{7E5A4FDA-44F3-4D74-8C6E-10EFF615E7FD}"/>
    <dgm:cxn modelId="{DEECEA5F-8060-4CFF-99DC-D653B4B867A6}" type="presOf" srcId="{A82EBBEB-02CA-450A-ADF0-7E1C99D8D2D1}" destId="{FE47FBD5-A719-41B1-B14E-1999BDDE6C3C}" srcOrd="0" destOrd="0" presId="urn:microsoft.com/office/officeart/2005/8/layout/hProcess11"/>
    <dgm:cxn modelId="{C9CCB54B-8E26-4F62-8A81-0AD8B27F7159}" type="presParOf" srcId="{FE47FBD5-A719-41B1-B14E-1999BDDE6C3C}" destId="{AC72F22C-099E-498D-8DC7-9B2A966FB234}" srcOrd="0" destOrd="0" presId="urn:microsoft.com/office/officeart/2005/8/layout/hProcess11"/>
    <dgm:cxn modelId="{24B9A47A-6BD6-48A9-A220-EBAC32011930}" type="presParOf" srcId="{FE47FBD5-A719-41B1-B14E-1999BDDE6C3C}" destId="{644FC417-65C4-4A14-9BD3-0B4FE4983038}" srcOrd="1" destOrd="0" presId="urn:microsoft.com/office/officeart/2005/8/layout/hProcess11"/>
    <dgm:cxn modelId="{280C0B25-B41C-411A-BA24-E5A89B7D271D}" type="presParOf" srcId="{644FC417-65C4-4A14-9BD3-0B4FE4983038}" destId="{504F4E86-AEC7-4C12-B07F-5CDFFEAF31F0}" srcOrd="0" destOrd="0" presId="urn:microsoft.com/office/officeart/2005/8/layout/hProcess11"/>
    <dgm:cxn modelId="{3E18165B-6F2D-4D13-BAF8-96EFA3634D79}" type="presParOf" srcId="{504F4E86-AEC7-4C12-B07F-5CDFFEAF31F0}" destId="{EF8CC326-CE8B-4959-9C93-3DDB21201F1A}" srcOrd="0" destOrd="0" presId="urn:microsoft.com/office/officeart/2005/8/layout/hProcess11"/>
    <dgm:cxn modelId="{0BC8626A-37EF-4184-AB62-33FD71FEFD23}" type="presParOf" srcId="{504F4E86-AEC7-4C12-B07F-5CDFFEAF31F0}" destId="{4CB9774F-9FF5-4A77-92CD-88BCBA7F4920}" srcOrd="1" destOrd="0" presId="urn:microsoft.com/office/officeart/2005/8/layout/hProcess11"/>
    <dgm:cxn modelId="{09A3332D-8AC5-4F28-8A25-F827C79AB5C1}" type="presParOf" srcId="{504F4E86-AEC7-4C12-B07F-5CDFFEAF31F0}" destId="{54AED099-35DD-4EC4-B2D8-883C0B996BA7}" srcOrd="2" destOrd="0" presId="urn:microsoft.com/office/officeart/2005/8/layout/hProcess11"/>
    <dgm:cxn modelId="{8859229A-85ED-4856-98DA-EDB2F4B948FB}" type="presParOf" srcId="{644FC417-65C4-4A14-9BD3-0B4FE4983038}" destId="{EB47B162-40A6-4D83-9CDA-D925DC1CB76C}" srcOrd="1" destOrd="0" presId="urn:microsoft.com/office/officeart/2005/8/layout/hProcess11"/>
    <dgm:cxn modelId="{771D679E-A574-4D9E-AF7D-1D0FC7E3D5BA}" type="presParOf" srcId="{644FC417-65C4-4A14-9BD3-0B4FE4983038}" destId="{7FD44A21-0F92-400E-9244-D5B1BF182C26}" srcOrd="2" destOrd="0" presId="urn:microsoft.com/office/officeart/2005/8/layout/hProcess11"/>
    <dgm:cxn modelId="{F7F1B735-914C-4C9A-924B-0546F88AD93D}" type="presParOf" srcId="{7FD44A21-0F92-400E-9244-D5B1BF182C26}" destId="{29343303-9956-4868-9E99-544BEA53F272}" srcOrd="0" destOrd="0" presId="urn:microsoft.com/office/officeart/2005/8/layout/hProcess11"/>
    <dgm:cxn modelId="{3AAB9176-273E-4051-963E-5DCF41DC0130}" type="presParOf" srcId="{7FD44A21-0F92-400E-9244-D5B1BF182C26}" destId="{269D0B5C-CDB4-461A-AABE-348507B2E73A}" srcOrd="1" destOrd="0" presId="urn:microsoft.com/office/officeart/2005/8/layout/hProcess11"/>
    <dgm:cxn modelId="{070F8CA5-DB0B-47F3-A0BE-5F58168128DD}" type="presParOf" srcId="{7FD44A21-0F92-400E-9244-D5B1BF182C26}" destId="{C8C7F308-8C9F-4890-9350-82CA2D519180}" srcOrd="2" destOrd="0" presId="urn:microsoft.com/office/officeart/2005/8/layout/hProcess11"/>
    <dgm:cxn modelId="{80A10D46-AD6E-4058-989F-6A4368E1988F}" type="presParOf" srcId="{644FC417-65C4-4A14-9BD3-0B4FE4983038}" destId="{B7F83558-B746-454C-9E4D-1C5B6461FF57}" srcOrd="3" destOrd="0" presId="urn:microsoft.com/office/officeart/2005/8/layout/hProcess11"/>
    <dgm:cxn modelId="{4CA79378-C8D5-4C5E-82A5-666D01D3969F}" type="presParOf" srcId="{644FC417-65C4-4A14-9BD3-0B4FE4983038}" destId="{0D2CE6DC-4D00-45CE-9CEC-3A8A02F8F0AA}" srcOrd="4" destOrd="0" presId="urn:microsoft.com/office/officeart/2005/8/layout/hProcess11"/>
    <dgm:cxn modelId="{E5DDE98D-ABD1-4673-9BC8-2A9EC162829F}" type="presParOf" srcId="{0D2CE6DC-4D00-45CE-9CEC-3A8A02F8F0AA}" destId="{55CF4878-C2C0-483B-9EF6-4AD3E6712A94}" srcOrd="0" destOrd="0" presId="urn:microsoft.com/office/officeart/2005/8/layout/hProcess11"/>
    <dgm:cxn modelId="{6F9416C3-78B4-489B-8908-73D8E98A2316}" type="presParOf" srcId="{0D2CE6DC-4D00-45CE-9CEC-3A8A02F8F0AA}" destId="{F1CA1871-4BAB-475A-B33F-12E49F584AE1}" srcOrd="1" destOrd="0" presId="urn:microsoft.com/office/officeart/2005/8/layout/hProcess11"/>
    <dgm:cxn modelId="{E8C0097F-3531-43FB-A675-F904EC15EDF6}" type="presParOf" srcId="{0D2CE6DC-4D00-45CE-9CEC-3A8A02F8F0AA}" destId="{9F154906-A57E-4AF2-BB1B-0ABB4936FB39}" srcOrd="2" destOrd="0" presId="urn:microsoft.com/office/officeart/2005/8/layout/hProcess11"/>
    <dgm:cxn modelId="{ACF56696-221F-4C7B-8B6E-21C441665B08}" type="presParOf" srcId="{644FC417-65C4-4A14-9BD3-0B4FE4983038}" destId="{36A01DBE-63E2-43ED-B7F8-E0A10E1CE1AA}" srcOrd="5" destOrd="0" presId="urn:microsoft.com/office/officeart/2005/8/layout/hProcess11"/>
    <dgm:cxn modelId="{C63AAD99-A6FC-445A-AEC4-3C025D07599F}" type="presParOf" srcId="{644FC417-65C4-4A14-9BD3-0B4FE4983038}" destId="{BDFF31CE-90B7-43FA-BCFD-9266802E8509}" srcOrd="6" destOrd="0" presId="urn:microsoft.com/office/officeart/2005/8/layout/hProcess11"/>
    <dgm:cxn modelId="{14D7A346-0F0B-452D-B244-F4FC2F0F46B7}" type="presParOf" srcId="{BDFF31CE-90B7-43FA-BCFD-9266802E8509}" destId="{1F9BC0C4-7159-4D96-8B08-957F68B244E7}" srcOrd="0" destOrd="0" presId="urn:microsoft.com/office/officeart/2005/8/layout/hProcess11"/>
    <dgm:cxn modelId="{3CEC9429-7E8E-4948-B8D3-7DD55E8E68D6}" type="presParOf" srcId="{BDFF31CE-90B7-43FA-BCFD-9266802E8509}" destId="{1D346AF8-FEE3-4B3A-B605-F352D3521076}" srcOrd="1" destOrd="0" presId="urn:microsoft.com/office/officeart/2005/8/layout/hProcess11"/>
    <dgm:cxn modelId="{3CC8E304-7B35-40C9-B096-1B2A5FE614FE}" type="presParOf" srcId="{BDFF31CE-90B7-43FA-BCFD-9266802E8509}" destId="{60AB8A91-C877-4F29-90E3-2B1A52D3343B}" srcOrd="2" destOrd="0" presId="urn:microsoft.com/office/officeart/2005/8/layout/hProcess11"/>
    <dgm:cxn modelId="{2B88CAF1-734C-42CC-BD99-606C0B793A16}" type="presParOf" srcId="{644FC417-65C4-4A14-9BD3-0B4FE4983038}" destId="{FA5F7438-4345-4BC7-A644-00BCC7B0E395}" srcOrd="7" destOrd="0" presId="urn:microsoft.com/office/officeart/2005/8/layout/hProcess11"/>
    <dgm:cxn modelId="{30D257C2-9941-4EB7-9E24-ADF88C729BC6}" type="presParOf" srcId="{644FC417-65C4-4A14-9BD3-0B4FE4983038}" destId="{BB636A8A-6079-4C50-8007-C3F82698F31A}" srcOrd="8" destOrd="0" presId="urn:microsoft.com/office/officeart/2005/8/layout/hProcess11"/>
    <dgm:cxn modelId="{A283AEDE-0105-4540-AAB4-494A855F83F4}" type="presParOf" srcId="{BB636A8A-6079-4C50-8007-C3F82698F31A}" destId="{B6956DE5-6029-4697-AD50-6E606A844856}" srcOrd="0" destOrd="0" presId="urn:microsoft.com/office/officeart/2005/8/layout/hProcess11"/>
    <dgm:cxn modelId="{58C5D68C-7F81-4256-8004-2CF57E0EE415}" type="presParOf" srcId="{BB636A8A-6079-4C50-8007-C3F82698F31A}" destId="{38E93D78-947C-4704-9E0C-D6ADB981F207}" srcOrd="1" destOrd="0" presId="urn:microsoft.com/office/officeart/2005/8/layout/hProcess11"/>
    <dgm:cxn modelId="{B67624E4-ED02-4EAE-8AEC-B38C212FD46C}" type="presParOf" srcId="{BB636A8A-6079-4C50-8007-C3F82698F31A}" destId="{181FABE3-E1BB-4AB7-BB3A-E23F453E6E15}" srcOrd="2" destOrd="0" presId="urn:microsoft.com/office/officeart/2005/8/layout/hProcess11"/>
    <dgm:cxn modelId="{9F4077AC-4202-47CF-9E20-BAE9C5EEEE58}" type="presParOf" srcId="{644FC417-65C4-4A14-9BD3-0B4FE4983038}" destId="{95606E5E-1BB0-4306-8109-4302FAC5D87C}" srcOrd="9" destOrd="0" presId="urn:microsoft.com/office/officeart/2005/8/layout/hProcess11"/>
    <dgm:cxn modelId="{0B6C7E69-D25F-466F-A5EC-87E0863682AC}" type="presParOf" srcId="{644FC417-65C4-4A14-9BD3-0B4FE4983038}" destId="{6079C1DD-BCAE-48A7-A2E1-711612E21B2D}" srcOrd="10" destOrd="0" presId="urn:microsoft.com/office/officeart/2005/8/layout/hProcess11"/>
    <dgm:cxn modelId="{0375A5EA-966C-4F9F-AF0C-965A843FF2CC}" type="presParOf" srcId="{6079C1DD-BCAE-48A7-A2E1-711612E21B2D}" destId="{940D9491-DEA6-4DF0-9487-3298026F8E65}" srcOrd="0" destOrd="0" presId="urn:microsoft.com/office/officeart/2005/8/layout/hProcess11"/>
    <dgm:cxn modelId="{E6D56C76-18CE-4BC9-8EB2-CFAB3AA5CA5E}" type="presParOf" srcId="{6079C1DD-BCAE-48A7-A2E1-711612E21B2D}" destId="{29355F57-0B64-4F03-95D5-FEEB8D283D8C}" srcOrd="1" destOrd="0" presId="urn:microsoft.com/office/officeart/2005/8/layout/hProcess11"/>
    <dgm:cxn modelId="{46295519-E4EE-486F-BA96-242C1D95AADF}" type="presParOf" srcId="{6079C1DD-BCAE-48A7-A2E1-711612E21B2D}" destId="{6595B81A-2A4E-4FD4-A43C-7C26927D18D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640FBE-35C0-4C50-8B52-D025AD5FD3D6}" type="doc">
      <dgm:prSet loTypeId="urn:microsoft.com/office/officeart/2005/8/layout/cycle6" loCatId="relationship" qsTypeId="urn:microsoft.com/office/officeart/2005/8/quickstyle/3d1" qsCatId="3D" csTypeId="urn:microsoft.com/office/officeart/2005/8/colors/colorful2" csCatId="colorful" phldr="1"/>
      <dgm:spPr/>
      <dgm:t>
        <a:bodyPr/>
        <a:lstStyle/>
        <a:p>
          <a:endParaRPr lang="en-US"/>
        </a:p>
      </dgm:t>
    </dgm:pt>
    <dgm:pt modelId="{5A73BA9B-D207-408D-9083-EC4CE114BC73}">
      <dgm:prSet phldrT="[Text]"/>
      <dgm:spPr/>
      <dgm:t>
        <a:bodyPr/>
        <a:lstStyle/>
        <a:p>
          <a:r>
            <a:rPr lang="en-US" b="1" dirty="0" smtClean="0">
              <a:solidFill>
                <a:schemeClr val="accent5">
                  <a:lumMod val="50000"/>
                </a:schemeClr>
              </a:solidFill>
            </a:rPr>
            <a:t>Finance &amp; Administration</a:t>
          </a:r>
          <a:endParaRPr lang="en-US" b="1" dirty="0">
            <a:solidFill>
              <a:schemeClr val="accent5">
                <a:lumMod val="50000"/>
              </a:schemeClr>
            </a:solidFill>
          </a:endParaRPr>
        </a:p>
      </dgm:t>
    </dgm:pt>
    <dgm:pt modelId="{FB5555F1-451C-4A59-B641-F8DB0A83AF71}" type="parTrans" cxnId="{D218CC19-6F16-44DE-908C-68E8A7560458}">
      <dgm:prSet/>
      <dgm:spPr/>
      <dgm:t>
        <a:bodyPr/>
        <a:lstStyle/>
        <a:p>
          <a:endParaRPr lang="en-US" b="1">
            <a:solidFill>
              <a:schemeClr val="accent5">
                <a:lumMod val="50000"/>
              </a:schemeClr>
            </a:solidFill>
          </a:endParaRPr>
        </a:p>
      </dgm:t>
    </dgm:pt>
    <dgm:pt modelId="{A1C2DB31-7038-4671-8BF6-2C0F1B79073C}" type="sibTrans" cxnId="{D218CC19-6F16-44DE-908C-68E8A7560458}">
      <dgm:prSet/>
      <dgm:spPr/>
      <dgm:t>
        <a:bodyPr/>
        <a:lstStyle/>
        <a:p>
          <a:endParaRPr lang="en-US" b="1">
            <a:solidFill>
              <a:schemeClr val="accent5">
                <a:lumMod val="50000"/>
              </a:schemeClr>
            </a:solidFill>
          </a:endParaRPr>
        </a:p>
      </dgm:t>
    </dgm:pt>
    <dgm:pt modelId="{564B7BCB-1168-44EB-8DE9-C1D4FC54B23C}">
      <dgm:prSet phldrT="[Text]"/>
      <dgm:spPr/>
      <dgm:t>
        <a:bodyPr/>
        <a:lstStyle/>
        <a:p>
          <a:r>
            <a:rPr lang="en-US" b="1" dirty="0" smtClean="0">
              <a:solidFill>
                <a:schemeClr val="accent5">
                  <a:lumMod val="50000"/>
                </a:schemeClr>
              </a:solidFill>
            </a:rPr>
            <a:t>Capacity Building &amp; Planning</a:t>
          </a:r>
          <a:endParaRPr lang="en-US" b="1" dirty="0">
            <a:solidFill>
              <a:schemeClr val="accent5">
                <a:lumMod val="50000"/>
              </a:schemeClr>
            </a:solidFill>
          </a:endParaRPr>
        </a:p>
      </dgm:t>
    </dgm:pt>
    <dgm:pt modelId="{18810630-3273-4AA5-842E-54B05955C33D}" type="parTrans" cxnId="{24DB1D2E-D2B2-4F79-8F1E-27D91376A449}">
      <dgm:prSet/>
      <dgm:spPr/>
      <dgm:t>
        <a:bodyPr/>
        <a:lstStyle/>
        <a:p>
          <a:endParaRPr lang="en-US" b="1">
            <a:solidFill>
              <a:schemeClr val="accent5">
                <a:lumMod val="50000"/>
              </a:schemeClr>
            </a:solidFill>
          </a:endParaRPr>
        </a:p>
      </dgm:t>
    </dgm:pt>
    <dgm:pt modelId="{5784AA36-929E-4868-9882-AA24F954B0FA}" type="sibTrans" cxnId="{24DB1D2E-D2B2-4F79-8F1E-27D91376A449}">
      <dgm:prSet/>
      <dgm:spPr/>
      <dgm:t>
        <a:bodyPr/>
        <a:lstStyle/>
        <a:p>
          <a:endParaRPr lang="en-US" b="1">
            <a:solidFill>
              <a:schemeClr val="accent5">
                <a:lumMod val="50000"/>
              </a:schemeClr>
            </a:solidFill>
          </a:endParaRPr>
        </a:p>
      </dgm:t>
    </dgm:pt>
    <dgm:pt modelId="{6C040D1F-8DE6-41F2-9715-2FC9B70CAB69}">
      <dgm:prSet phldrT="[Text]"/>
      <dgm:spPr/>
      <dgm:t>
        <a:bodyPr/>
        <a:lstStyle/>
        <a:p>
          <a:r>
            <a:rPr lang="en-US" b="1" dirty="0" smtClean="0">
              <a:solidFill>
                <a:schemeClr val="accent5">
                  <a:lumMod val="50000"/>
                </a:schemeClr>
              </a:solidFill>
            </a:rPr>
            <a:t>Legal &amp; Advocacy</a:t>
          </a:r>
          <a:endParaRPr lang="en-US" b="1" dirty="0">
            <a:solidFill>
              <a:schemeClr val="accent5">
                <a:lumMod val="50000"/>
              </a:schemeClr>
            </a:solidFill>
          </a:endParaRPr>
        </a:p>
      </dgm:t>
    </dgm:pt>
    <dgm:pt modelId="{972B2633-EB90-4D92-8B38-EEBDEDADAEFC}" type="parTrans" cxnId="{F46DC6C8-8796-48CB-84DF-B8897199719D}">
      <dgm:prSet/>
      <dgm:spPr/>
      <dgm:t>
        <a:bodyPr/>
        <a:lstStyle/>
        <a:p>
          <a:endParaRPr lang="en-US" b="1">
            <a:solidFill>
              <a:schemeClr val="accent5">
                <a:lumMod val="50000"/>
              </a:schemeClr>
            </a:solidFill>
          </a:endParaRPr>
        </a:p>
      </dgm:t>
    </dgm:pt>
    <dgm:pt modelId="{2AB86501-F9A4-43C6-A2E8-A95F9FFB7330}" type="sibTrans" cxnId="{F46DC6C8-8796-48CB-84DF-B8897199719D}">
      <dgm:prSet/>
      <dgm:spPr/>
      <dgm:t>
        <a:bodyPr/>
        <a:lstStyle/>
        <a:p>
          <a:endParaRPr lang="en-US" b="1">
            <a:solidFill>
              <a:schemeClr val="accent5">
                <a:lumMod val="50000"/>
              </a:schemeClr>
            </a:solidFill>
          </a:endParaRPr>
        </a:p>
      </dgm:t>
    </dgm:pt>
    <dgm:pt modelId="{425A3F41-5B97-4CB1-86C9-BB948C40E2B8}">
      <dgm:prSet phldrT="[Text]"/>
      <dgm:spPr/>
      <dgm:t>
        <a:bodyPr/>
        <a:lstStyle/>
        <a:p>
          <a:r>
            <a:rPr lang="en-US" b="1" dirty="0" smtClean="0">
              <a:solidFill>
                <a:schemeClr val="accent5">
                  <a:lumMod val="50000"/>
                </a:schemeClr>
              </a:solidFill>
            </a:rPr>
            <a:t>Program Services including Member Services</a:t>
          </a:r>
          <a:endParaRPr lang="en-US" b="1" dirty="0">
            <a:solidFill>
              <a:schemeClr val="accent5">
                <a:lumMod val="50000"/>
              </a:schemeClr>
            </a:solidFill>
          </a:endParaRPr>
        </a:p>
      </dgm:t>
    </dgm:pt>
    <dgm:pt modelId="{C0EBD186-A985-4B3C-9893-B1319C1504F7}" type="parTrans" cxnId="{193B52B0-6D21-4104-A356-0A4763BCF1AD}">
      <dgm:prSet/>
      <dgm:spPr/>
      <dgm:t>
        <a:bodyPr/>
        <a:lstStyle/>
        <a:p>
          <a:endParaRPr lang="en-US" b="1">
            <a:solidFill>
              <a:schemeClr val="accent5">
                <a:lumMod val="50000"/>
              </a:schemeClr>
            </a:solidFill>
          </a:endParaRPr>
        </a:p>
      </dgm:t>
    </dgm:pt>
    <dgm:pt modelId="{2BCDE87F-1EF7-487C-8783-E56CBF5BDC4F}" type="sibTrans" cxnId="{193B52B0-6D21-4104-A356-0A4763BCF1AD}">
      <dgm:prSet/>
      <dgm:spPr/>
      <dgm:t>
        <a:bodyPr/>
        <a:lstStyle/>
        <a:p>
          <a:endParaRPr lang="en-US" b="1">
            <a:solidFill>
              <a:schemeClr val="accent5">
                <a:lumMod val="50000"/>
              </a:schemeClr>
            </a:solidFill>
          </a:endParaRPr>
        </a:p>
      </dgm:t>
    </dgm:pt>
    <dgm:pt modelId="{ED085A38-2E0F-4A64-A144-EBFD4CCB818C}">
      <dgm:prSet phldrT="[Text]"/>
      <dgm:spPr/>
      <dgm:t>
        <a:bodyPr/>
        <a:lstStyle/>
        <a:p>
          <a:r>
            <a:rPr lang="en-US" b="1" dirty="0" smtClean="0">
              <a:solidFill>
                <a:schemeClr val="accent5">
                  <a:lumMod val="50000"/>
                </a:schemeClr>
              </a:solidFill>
            </a:rPr>
            <a:t>Training &amp; Organizational Development</a:t>
          </a:r>
          <a:endParaRPr lang="en-US" b="1" dirty="0">
            <a:solidFill>
              <a:schemeClr val="accent5">
                <a:lumMod val="50000"/>
              </a:schemeClr>
            </a:solidFill>
          </a:endParaRPr>
        </a:p>
      </dgm:t>
    </dgm:pt>
    <dgm:pt modelId="{7B175EB7-2D01-4041-B50B-3E81F5737EFF}" type="parTrans" cxnId="{9CE0FF5C-E82E-4A65-85AF-FC129714C7B9}">
      <dgm:prSet/>
      <dgm:spPr/>
      <dgm:t>
        <a:bodyPr/>
        <a:lstStyle/>
        <a:p>
          <a:endParaRPr lang="en-US" b="1">
            <a:solidFill>
              <a:schemeClr val="accent5">
                <a:lumMod val="50000"/>
              </a:schemeClr>
            </a:solidFill>
          </a:endParaRPr>
        </a:p>
      </dgm:t>
    </dgm:pt>
    <dgm:pt modelId="{18CDD152-F199-4D75-9EAF-B81DE9EC3280}" type="sibTrans" cxnId="{9CE0FF5C-E82E-4A65-85AF-FC129714C7B9}">
      <dgm:prSet/>
      <dgm:spPr/>
      <dgm:t>
        <a:bodyPr/>
        <a:lstStyle/>
        <a:p>
          <a:endParaRPr lang="en-US" b="1">
            <a:solidFill>
              <a:schemeClr val="accent5">
                <a:lumMod val="50000"/>
              </a:schemeClr>
            </a:solidFill>
          </a:endParaRPr>
        </a:p>
      </dgm:t>
    </dgm:pt>
    <dgm:pt modelId="{F37F2AC0-17C8-4686-A154-21EC42322571}">
      <dgm:prSet/>
      <dgm:spPr/>
      <dgm:t>
        <a:bodyPr/>
        <a:lstStyle/>
        <a:p>
          <a:r>
            <a:rPr lang="en-US" b="1" dirty="0" smtClean="0">
              <a:solidFill>
                <a:schemeClr val="accent5">
                  <a:lumMod val="50000"/>
                </a:schemeClr>
              </a:solidFill>
            </a:rPr>
            <a:t>Marketing &amp; Brand Management</a:t>
          </a:r>
          <a:endParaRPr lang="en-US" b="1" dirty="0">
            <a:solidFill>
              <a:schemeClr val="accent5">
                <a:lumMod val="50000"/>
              </a:schemeClr>
            </a:solidFill>
          </a:endParaRPr>
        </a:p>
      </dgm:t>
    </dgm:pt>
    <dgm:pt modelId="{458F49F6-8836-4006-84A5-66A72AAF449D}" type="parTrans" cxnId="{6F2B087D-DC79-41EA-A99E-EFBEBF4DDD93}">
      <dgm:prSet/>
      <dgm:spPr/>
      <dgm:t>
        <a:bodyPr/>
        <a:lstStyle/>
        <a:p>
          <a:endParaRPr lang="en-US" b="1">
            <a:solidFill>
              <a:schemeClr val="accent5">
                <a:lumMod val="50000"/>
              </a:schemeClr>
            </a:solidFill>
          </a:endParaRPr>
        </a:p>
      </dgm:t>
    </dgm:pt>
    <dgm:pt modelId="{1022D353-B4F4-423C-AB63-D3C0CC8F5E9D}" type="sibTrans" cxnId="{6F2B087D-DC79-41EA-A99E-EFBEBF4DDD93}">
      <dgm:prSet/>
      <dgm:spPr/>
      <dgm:t>
        <a:bodyPr/>
        <a:lstStyle/>
        <a:p>
          <a:endParaRPr lang="en-US" b="1">
            <a:solidFill>
              <a:schemeClr val="accent5">
                <a:lumMod val="50000"/>
              </a:schemeClr>
            </a:solidFill>
          </a:endParaRPr>
        </a:p>
      </dgm:t>
    </dgm:pt>
    <dgm:pt modelId="{3DDF78F2-028D-4B7B-9A48-F02CBCD023EA}">
      <dgm:prSet/>
      <dgm:spPr/>
      <dgm:t>
        <a:bodyPr/>
        <a:lstStyle/>
        <a:p>
          <a:r>
            <a:rPr lang="en-US" b="1" dirty="0" smtClean="0">
              <a:solidFill>
                <a:schemeClr val="accent5">
                  <a:lumMod val="50000"/>
                </a:schemeClr>
              </a:solidFill>
            </a:rPr>
            <a:t>Resource Development</a:t>
          </a:r>
          <a:endParaRPr lang="en-US" b="1" dirty="0">
            <a:solidFill>
              <a:schemeClr val="accent5">
                <a:lumMod val="50000"/>
              </a:schemeClr>
            </a:solidFill>
          </a:endParaRPr>
        </a:p>
      </dgm:t>
    </dgm:pt>
    <dgm:pt modelId="{E21C8747-5794-460E-A1A3-DB307C8A27C0}" type="parTrans" cxnId="{7D870356-598C-40EA-A780-69F0E767D0C7}">
      <dgm:prSet/>
      <dgm:spPr/>
      <dgm:t>
        <a:bodyPr/>
        <a:lstStyle/>
        <a:p>
          <a:endParaRPr lang="en-US" b="1">
            <a:solidFill>
              <a:schemeClr val="accent5">
                <a:lumMod val="50000"/>
              </a:schemeClr>
            </a:solidFill>
          </a:endParaRPr>
        </a:p>
      </dgm:t>
    </dgm:pt>
    <dgm:pt modelId="{FEDCAE30-E017-4061-9CCF-E7C2EC2AE763}" type="sibTrans" cxnId="{7D870356-598C-40EA-A780-69F0E767D0C7}">
      <dgm:prSet/>
      <dgm:spPr/>
      <dgm:t>
        <a:bodyPr/>
        <a:lstStyle/>
        <a:p>
          <a:endParaRPr lang="en-US" b="1">
            <a:solidFill>
              <a:schemeClr val="accent5">
                <a:lumMod val="50000"/>
              </a:schemeClr>
            </a:solidFill>
          </a:endParaRPr>
        </a:p>
      </dgm:t>
    </dgm:pt>
    <dgm:pt modelId="{ECE18CE0-D240-4AEB-83CA-C23168FDF693}" type="pres">
      <dgm:prSet presAssocID="{10640FBE-35C0-4C50-8B52-D025AD5FD3D6}" presName="cycle" presStyleCnt="0">
        <dgm:presLayoutVars>
          <dgm:dir/>
          <dgm:resizeHandles val="exact"/>
        </dgm:presLayoutVars>
      </dgm:prSet>
      <dgm:spPr/>
      <dgm:t>
        <a:bodyPr/>
        <a:lstStyle/>
        <a:p>
          <a:endParaRPr lang="en-US"/>
        </a:p>
      </dgm:t>
    </dgm:pt>
    <dgm:pt modelId="{F0D64314-55E9-4C7F-A00A-E3293A5CE952}" type="pres">
      <dgm:prSet presAssocID="{5A73BA9B-D207-408D-9083-EC4CE114BC73}" presName="node" presStyleLbl="node1" presStyleIdx="0" presStyleCnt="7" custScaleX="122531" custScaleY="105132">
        <dgm:presLayoutVars>
          <dgm:bulletEnabled val="1"/>
        </dgm:presLayoutVars>
      </dgm:prSet>
      <dgm:spPr/>
      <dgm:t>
        <a:bodyPr/>
        <a:lstStyle/>
        <a:p>
          <a:endParaRPr lang="en-US"/>
        </a:p>
      </dgm:t>
    </dgm:pt>
    <dgm:pt modelId="{DFA8BE74-274B-414A-A379-353E52EBE965}" type="pres">
      <dgm:prSet presAssocID="{5A73BA9B-D207-408D-9083-EC4CE114BC73}" presName="spNode" presStyleCnt="0"/>
      <dgm:spPr/>
    </dgm:pt>
    <dgm:pt modelId="{A3672CA4-9DE9-4B69-9C2A-4148A4988DE8}" type="pres">
      <dgm:prSet presAssocID="{A1C2DB31-7038-4671-8BF6-2C0F1B79073C}" presName="sibTrans" presStyleLbl="sibTrans1D1" presStyleIdx="0" presStyleCnt="7"/>
      <dgm:spPr/>
      <dgm:t>
        <a:bodyPr/>
        <a:lstStyle/>
        <a:p>
          <a:endParaRPr lang="en-US"/>
        </a:p>
      </dgm:t>
    </dgm:pt>
    <dgm:pt modelId="{58C883FC-C10A-4135-94BD-5BB0AD9BB77E}" type="pres">
      <dgm:prSet presAssocID="{564B7BCB-1168-44EB-8DE9-C1D4FC54B23C}" presName="node" presStyleLbl="node1" presStyleIdx="1" presStyleCnt="7" custScaleX="122531" custScaleY="105132">
        <dgm:presLayoutVars>
          <dgm:bulletEnabled val="1"/>
        </dgm:presLayoutVars>
      </dgm:prSet>
      <dgm:spPr/>
      <dgm:t>
        <a:bodyPr/>
        <a:lstStyle/>
        <a:p>
          <a:endParaRPr lang="en-US"/>
        </a:p>
      </dgm:t>
    </dgm:pt>
    <dgm:pt modelId="{A4774A0D-E204-4907-8A87-0B3F5C048AA8}" type="pres">
      <dgm:prSet presAssocID="{564B7BCB-1168-44EB-8DE9-C1D4FC54B23C}" presName="spNode" presStyleCnt="0"/>
      <dgm:spPr/>
    </dgm:pt>
    <dgm:pt modelId="{4A449F7F-EE82-4664-8417-C4391A74FAE1}" type="pres">
      <dgm:prSet presAssocID="{5784AA36-929E-4868-9882-AA24F954B0FA}" presName="sibTrans" presStyleLbl="sibTrans1D1" presStyleIdx="1" presStyleCnt="7"/>
      <dgm:spPr/>
      <dgm:t>
        <a:bodyPr/>
        <a:lstStyle/>
        <a:p>
          <a:endParaRPr lang="en-US"/>
        </a:p>
      </dgm:t>
    </dgm:pt>
    <dgm:pt modelId="{2E3A15FD-C9D0-4086-AE80-2B44FDA43460}" type="pres">
      <dgm:prSet presAssocID="{F37F2AC0-17C8-4686-A154-21EC42322571}" presName="node" presStyleLbl="node1" presStyleIdx="2" presStyleCnt="7" custScaleX="122531" custScaleY="105132">
        <dgm:presLayoutVars>
          <dgm:bulletEnabled val="1"/>
        </dgm:presLayoutVars>
      </dgm:prSet>
      <dgm:spPr/>
      <dgm:t>
        <a:bodyPr/>
        <a:lstStyle/>
        <a:p>
          <a:endParaRPr lang="en-US"/>
        </a:p>
      </dgm:t>
    </dgm:pt>
    <dgm:pt modelId="{1DD1B40C-0F0F-4228-98C3-4B8CFA9D27D1}" type="pres">
      <dgm:prSet presAssocID="{F37F2AC0-17C8-4686-A154-21EC42322571}" presName="spNode" presStyleCnt="0"/>
      <dgm:spPr/>
    </dgm:pt>
    <dgm:pt modelId="{200E129F-1692-4A06-9FD6-E95C12EBDA0E}" type="pres">
      <dgm:prSet presAssocID="{1022D353-B4F4-423C-AB63-D3C0CC8F5E9D}" presName="sibTrans" presStyleLbl="sibTrans1D1" presStyleIdx="2" presStyleCnt="7"/>
      <dgm:spPr/>
      <dgm:t>
        <a:bodyPr/>
        <a:lstStyle/>
        <a:p>
          <a:endParaRPr lang="en-US"/>
        </a:p>
      </dgm:t>
    </dgm:pt>
    <dgm:pt modelId="{1AD10645-FF4E-4992-BC37-5AFDC56F30DE}" type="pres">
      <dgm:prSet presAssocID="{3DDF78F2-028D-4B7B-9A48-F02CBCD023EA}" presName="node" presStyleLbl="node1" presStyleIdx="3" presStyleCnt="7" custScaleX="122531" custScaleY="105132">
        <dgm:presLayoutVars>
          <dgm:bulletEnabled val="1"/>
        </dgm:presLayoutVars>
      </dgm:prSet>
      <dgm:spPr/>
      <dgm:t>
        <a:bodyPr/>
        <a:lstStyle/>
        <a:p>
          <a:endParaRPr lang="en-US"/>
        </a:p>
      </dgm:t>
    </dgm:pt>
    <dgm:pt modelId="{9F411E96-08A4-4BCB-B726-105F8A8B7110}" type="pres">
      <dgm:prSet presAssocID="{3DDF78F2-028D-4B7B-9A48-F02CBCD023EA}" presName="spNode" presStyleCnt="0"/>
      <dgm:spPr/>
    </dgm:pt>
    <dgm:pt modelId="{DEABA881-A383-42FF-BDE3-FF49C060BF21}" type="pres">
      <dgm:prSet presAssocID="{FEDCAE30-E017-4061-9CCF-E7C2EC2AE763}" presName="sibTrans" presStyleLbl="sibTrans1D1" presStyleIdx="3" presStyleCnt="7"/>
      <dgm:spPr/>
      <dgm:t>
        <a:bodyPr/>
        <a:lstStyle/>
        <a:p>
          <a:endParaRPr lang="en-US"/>
        </a:p>
      </dgm:t>
    </dgm:pt>
    <dgm:pt modelId="{AB3AB963-9B9A-45CF-9762-36856399AB0F}" type="pres">
      <dgm:prSet presAssocID="{6C040D1F-8DE6-41F2-9715-2FC9B70CAB69}" presName="node" presStyleLbl="node1" presStyleIdx="4" presStyleCnt="7" custScaleX="122531" custScaleY="105132">
        <dgm:presLayoutVars>
          <dgm:bulletEnabled val="1"/>
        </dgm:presLayoutVars>
      </dgm:prSet>
      <dgm:spPr/>
      <dgm:t>
        <a:bodyPr/>
        <a:lstStyle/>
        <a:p>
          <a:endParaRPr lang="en-US"/>
        </a:p>
      </dgm:t>
    </dgm:pt>
    <dgm:pt modelId="{7D12E230-B7BC-47D2-A716-B58DB69EE29B}" type="pres">
      <dgm:prSet presAssocID="{6C040D1F-8DE6-41F2-9715-2FC9B70CAB69}" presName="spNode" presStyleCnt="0"/>
      <dgm:spPr/>
    </dgm:pt>
    <dgm:pt modelId="{A8C54948-DC60-4C9D-A436-FA7BACA61BE7}" type="pres">
      <dgm:prSet presAssocID="{2AB86501-F9A4-43C6-A2E8-A95F9FFB7330}" presName="sibTrans" presStyleLbl="sibTrans1D1" presStyleIdx="4" presStyleCnt="7"/>
      <dgm:spPr/>
      <dgm:t>
        <a:bodyPr/>
        <a:lstStyle/>
        <a:p>
          <a:endParaRPr lang="en-US"/>
        </a:p>
      </dgm:t>
    </dgm:pt>
    <dgm:pt modelId="{E204A575-4796-40D9-85B1-349B4DB8CBFA}" type="pres">
      <dgm:prSet presAssocID="{425A3F41-5B97-4CB1-86C9-BB948C40E2B8}" presName="node" presStyleLbl="node1" presStyleIdx="5" presStyleCnt="7" custScaleX="122531" custScaleY="105132">
        <dgm:presLayoutVars>
          <dgm:bulletEnabled val="1"/>
        </dgm:presLayoutVars>
      </dgm:prSet>
      <dgm:spPr/>
      <dgm:t>
        <a:bodyPr/>
        <a:lstStyle/>
        <a:p>
          <a:endParaRPr lang="en-US"/>
        </a:p>
      </dgm:t>
    </dgm:pt>
    <dgm:pt modelId="{7C5AF7D9-FB58-4735-B43A-37FBA9611D79}" type="pres">
      <dgm:prSet presAssocID="{425A3F41-5B97-4CB1-86C9-BB948C40E2B8}" presName="spNode" presStyleCnt="0"/>
      <dgm:spPr/>
    </dgm:pt>
    <dgm:pt modelId="{A862BDB9-DFBB-4A9A-84C2-F985621EA704}" type="pres">
      <dgm:prSet presAssocID="{2BCDE87F-1EF7-487C-8783-E56CBF5BDC4F}" presName="sibTrans" presStyleLbl="sibTrans1D1" presStyleIdx="5" presStyleCnt="7"/>
      <dgm:spPr/>
      <dgm:t>
        <a:bodyPr/>
        <a:lstStyle/>
        <a:p>
          <a:endParaRPr lang="en-US"/>
        </a:p>
      </dgm:t>
    </dgm:pt>
    <dgm:pt modelId="{2125DB46-C7F8-4C12-938D-D5FDB7DF7D97}" type="pres">
      <dgm:prSet presAssocID="{ED085A38-2E0F-4A64-A144-EBFD4CCB818C}" presName="node" presStyleLbl="node1" presStyleIdx="6" presStyleCnt="7" custScaleX="122531" custScaleY="105132">
        <dgm:presLayoutVars>
          <dgm:bulletEnabled val="1"/>
        </dgm:presLayoutVars>
      </dgm:prSet>
      <dgm:spPr/>
      <dgm:t>
        <a:bodyPr/>
        <a:lstStyle/>
        <a:p>
          <a:endParaRPr lang="en-US"/>
        </a:p>
      </dgm:t>
    </dgm:pt>
    <dgm:pt modelId="{C67B1029-7D12-4ABC-BE37-E946984E311B}" type="pres">
      <dgm:prSet presAssocID="{ED085A38-2E0F-4A64-A144-EBFD4CCB818C}" presName="spNode" presStyleCnt="0"/>
      <dgm:spPr/>
    </dgm:pt>
    <dgm:pt modelId="{9072951A-4339-4759-8C69-CB7760A82C74}" type="pres">
      <dgm:prSet presAssocID="{18CDD152-F199-4D75-9EAF-B81DE9EC3280}" presName="sibTrans" presStyleLbl="sibTrans1D1" presStyleIdx="6" presStyleCnt="7"/>
      <dgm:spPr/>
      <dgm:t>
        <a:bodyPr/>
        <a:lstStyle/>
        <a:p>
          <a:endParaRPr lang="en-US"/>
        </a:p>
      </dgm:t>
    </dgm:pt>
  </dgm:ptLst>
  <dgm:cxnLst>
    <dgm:cxn modelId="{3A86B634-5B2E-49FD-8DBE-2D642F6BE749}" type="presOf" srcId="{564B7BCB-1168-44EB-8DE9-C1D4FC54B23C}" destId="{58C883FC-C10A-4135-94BD-5BB0AD9BB77E}" srcOrd="0" destOrd="0" presId="urn:microsoft.com/office/officeart/2005/8/layout/cycle6"/>
    <dgm:cxn modelId="{193B52B0-6D21-4104-A356-0A4763BCF1AD}" srcId="{10640FBE-35C0-4C50-8B52-D025AD5FD3D6}" destId="{425A3F41-5B97-4CB1-86C9-BB948C40E2B8}" srcOrd="5" destOrd="0" parTransId="{C0EBD186-A985-4B3C-9893-B1319C1504F7}" sibTransId="{2BCDE87F-1EF7-487C-8783-E56CBF5BDC4F}"/>
    <dgm:cxn modelId="{8E94A088-6F38-4A75-8028-CF4375E10C79}" type="presOf" srcId="{2BCDE87F-1EF7-487C-8783-E56CBF5BDC4F}" destId="{A862BDB9-DFBB-4A9A-84C2-F985621EA704}" srcOrd="0" destOrd="0" presId="urn:microsoft.com/office/officeart/2005/8/layout/cycle6"/>
    <dgm:cxn modelId="{066F60EE-E5C2-4482-8468-5EFF72F196D8}" type="presOf" srcId="{10640FBE-35C0-4C50-8B52-D025AD5FD3D6}" destId="{ECE18CE0-D240-4AEB-83CA-C23168FDF693}" srcOrd="0" destOrd="0" presId="urn:microsoft.com/office/officeart/2005/8/layout/cycle6"/>
    <dgm:cxn modelId="{6F2B087D-DC79-41EA-A99E-EFBEBF4DDD93}" srcId="{10640FBE-35C0-4C50-8B52-D025AD5FD3D6}" destId="{F37F2AC0-17C8-4686-A154-21EC42322571}" srcOrd="2" destOrd="0" parTransId="{458F49F6-8836-4006-84A5-66A72AAF449D}" sibTransId="{1022D353-B4F4-423C-AB63-D3C0CC8F5E9D}"/>
    <dgm:cxn modelId="{9F73950C-05CE-4995-92D6-34832207959A}" type="presOf" srcId="{A1C2DB31-7038-4671-8BF6-2C0F1B79073C}" destId="{A3672CA4-9DE9-4B69-9C2A-4148A4988DE8}" srcOrd="0" destOrd="0" presId="urn:microsoft.com/office/officeart/2005/8/layout/cycle6"/>
    <dgm:cxn modelId="{348F2A14-E67E-47E6-9439-5F3E14510EF9}" type="presOf" srcId="{5784AA36-929E-4868-9882-AA24F954B0FA}" destId="{4A449F7F-EE82-4664-8417-C4391A74FAE1}" srcOrd="0" destOrd="0" presId="urn:microsoft.com/office/officeart/2005/8/layout/cycle6"/>
    <dgm:cxn modelId="{76F4DCAB-531E-4518-B422-3096AE585331}" type="presOf" srcId="{1022D353-B4F4-423C-AB63-D3C0CC8F5E9D}" destId="{200E129F-1692-4A06-9FD6-E95C12EBDA0E}" srcOrd="0" destOrd="0" presId="urn:microsoft.com/office/officeart/2005/8/layout/cycle6"/>
    <dgm:cxn modelId="{C80AFB2D-4B15-4AA1-90D2-783D74668A18}" type="presOf" srcId="{ED085A38-2E0F-4A64-A144-EBFD4CCB818C}" destId="{2125DB46-C7F8-4C12-938D-D5FDB7DF7D97}" srcOrd="0" destOrd="0" presId="urn:microsoft.com/office/officeart/2005/8/layout/cycle6"/>
    <dgm:cxn modelId="{7A086822-7872-4B0A-8284-C26FADBD7248}" type="presOf" srcId="{6C040D1F-8DE6-41F2-9715-2FC9B70CAB69}" destId="{AB3AB963-9B9A-45CF-9762-36856399AB0F}" srcOrd="0" destOrd="0" presId="urn:microsoft.com/office/officeart/2005/8/layout/cycle6"/>
    <dgm:cxn modelId="{D218CC19-6F16-44DE-908C-68E8A7560458}" srcId="{10640FBE-35C0-4C50-8B52-D025AD5FD3D6}" destId="{5A73BA9B-D207-408D-9083-EC4CE114BC73}" srcOrd="0" destOrd="0" parTransId="{FB5555F1-451C-4A59-B641-F8DB0A83AF71}" sibTransId="{A1C2DB31-7038-4671-8BF6-2C0F1B79073C}"/>
    <dgm:cxn modelId="{BEAC1CDB-69A7-41AA-B589-12770DEF169E}" type="presOf" srcId="{18CDD152-F199-4D75-9EAF-B81DE9EC3280}" destId="{9072951A-4339-4759-8C69-CB7760A82C74}" srcOrd="0" destOrd="0" presId="urn:microsoft.com/office/officeart/2005/8/layout/cycle6"/>
    <dgm:cxn modelId="{8FB066B5-0BC5-44D4-AED8-35C6F22003B2}" type="presOf" srcId="{5A73BA9B-D207-408D-9083-EC4CE114BC73}" destId="{F0D64314-55E9-4C7F-A00A-E3293A5CE952}" srcOrd="0" destOrd="0" presId="urn:microsoft.com/office/officeart/2005/8/layout/cycle6"/>
    <dgm:cxn modelId="{9CE0FF5C-E82E-4A65-85AF-FC129714C7B9}" srcId="{10640FBE-35C0-4C50-8B52-D025AD5FD3D6}" destId="{ED085A38-2E0F-4A64-A144-EBFD4CCB818C}" srcOrd="6" destOrd="0" parTransId="{7B175EB7-2D01-4041-B50B-3E81F5737EFF}" sibTransId="{18CDD152-F199-4D75-9EAF-B81DE9EC3280}"/>
    <dgm:cxn modelId="{F46DC6C8-8796-48CB-84DF-B8897199719D}" srcId="{10640FBE-35C0-4C50-8B52-D025AD5FD3D6}" destId="{6C040D1F-8DE6-41F2-9715-2FC9B70CAB69}" srcOrd="4" destOrd="0" parTransId="{972B2633-EB90-4D92-8B38-EEBDEDADAEFC}" sibTransId="{2AB86501-F9A4-43C6-A2E8-A95F9FFB7330}"/>
    <dgm:cxn modelId="{F5496794-CC22-4320-8823-3ADA16C817CC}" type="presOf" srcId="{F37F2AC0-17C8-4686-A154-21EC42322571}" destId="{2E3A15FD-C9D0-4086-AE80-2B44FDA43460}" srcOrd="0" destOrd="0" presId="urn:microsoft.com/office/officeart/2005/8/layout/cycle6"/>
    <dgm:cxn modelId="{B1CC7FBD-E696-400B-9C96-96FD72895434}" type="presOf" srcId="{2AB86501-F9A4-43C6-A2E8-A95F9FFB7330}" destId="{A8C54948-DC60-4C9D-A436-FA7BACA61BE7}" srcOrd="0" destOrd="0" presId="urn:microsoft.com/office/officeart/2005/8/layout/cycle6"/>
    <dgm:cxn modelId="{0E0DF758-9808-4734-83C7-294072ED88A1}" type="presOf" srcId="{FEDCAE30-E017-4061-9CCF-E7C2EC2AE763}" destId="{DEABA881-A383-42FF-BDE3-FF49C060BF21}" srcOrd="0" destOrd="0" presId="urn:microsoft.com/office/officeart/2005/8/layout/cycle6"/>
    <dgm:cxn modelId="{7D870356-598C-40EA-A780-69F0E767D0C7}" srcId="{10640FBE-35C0-4C50-8B52-D025AD5FD3D6}" destId="{3DDF78F2-028D-4B7B-9A48-F02CBCD023EA}" srcOrd="3" destOrd="0" parTransId="{E21C8747-5794-460E-A1A3-DB307C8A27C0}" sibTransId="{FEDCAE30-E017-4061-9CCF-E7C2EC2AE763}"/>
    <dgm:cxn modelId="{6F35C2AD-274E-4A44-80D0-8667DDCD22F5}" type="presOf" srcId="{425A3F41-5B97-4CB1-86C9-BB948C40E2B8}" destId="{E204A575-4796-40D9-85B1-349B4DB8CBFA}" srcOrd="0" destOrd="0" presId="urn:microsoft.com/office/officeart/2005/8/layout/cycle6"/>
    <dgm:cxn modelId="{CF1E3FA5-47AF-41C3-989B-F9172AC9F614}" type="presOf" srcId="{3DDF78F2-028D-4B7B-9A48-F02CBCD023EA}" destId="{1AD10645-FF4E-4992-BC37-5AFDC56F30DE}" srcOrd="0" destOrd="0" presId="urn:microsoft.com/office/officeart/2005/8/layout/cycle6"/>
    <dgm:cxn modelId="{24DB1D2E-D2B2-4F79-8F1E-27D91376A449}" srcId="{10640FBE-35C0-4C50-8B52-D025AD5FD3D6}" destId="{564B7BCB-1168-44EB-8DE9-C1D4FC54B23C}" srcOrd="1" destOrd="0" parTransId="{18810630-3273-4AA5-842E-54B05955C33D}" sibTransId="{5784AA36-929E-4868-9882-AA24F954B0FA}"/>
    <dgm:cxn modelId="{DCCF286D-6161-4645-A439-6F9AEAE6E693}" type="presParOf" srcId="{ECE18CE0-D240-4AEB-83CA-C23168FDF693}" destId="{F0D64314-55E9-4C7F-A00A-E3293A5CE952}" srcOrd="0" destOrd="0" presId="urn:microsoft.com/office/officeart/2005/8/layout/cycle6"/>
    <dgm:cxn modelId="{092DCF4B-5A20-442F-AF4B-2298E0F75011}" type="presParOf" srcId="{ECE18CE0-D240-4AEB-83CA-C23168FDF693}" destId="{DFA8BE74-274B-414A-A379-353E52EBE965}" srcOrd="1" destOrd="0" presId="urn:microsoft.com/office/officeart/2005/8/layout/cycle6"/>
    <dgm:cxn modelId="{56628D5D-7485-48FE-AB43-255B1E0AC338}" type="presParOf" srcId="{ECE18CE0-D240-4AEB-83CA-C23168FDF693}" destId="{A3672CA4-9DE9-4B69-9C2A-4148A4988DE8}" srcOrd="2" destOrd="0" presId="urn:microsoft.com/office/officeart/2005/8/layout/cycle6"/>
    <dgm:cxn modelId="{CA1DF8E6-CE17-436F-A14F-A27A32D35FB5}" type="presParOf" srcId="{ECE18CE0-D240-4AEB-83CA-C23168FDF693}" destId="{58C883FC-C10A-4135-94BD-5BB0AD9BB77E}" srcOrd="3" destOrd="0" presId="urn:microsoft.com/office/officeart/2005/8/layout/cycle6"/>
    <dgm:cxn modelId="{7B986B11-A7FD-45DF-8CE6-DC6F76F3A3E1}" type="presParOf" srcId="{ECE18CE0-D240-4AEB-83CA-C23168FDF693}" destId="{A4774A0D-E204-4907-8A87-0B3F5C048AA8}" srcOrd="4" destOrd="0" presId="urn:microsoft.com/office/officeart/2005/8/layout/cycle6"/>
    <dgm:cxn modelId="{EFE6D9AE-31D4-43C5-A637-4830D1F5394D}" type="presParOf" srcId="{ECE18CE0-D240-4AEB-83CA-C23168FDF693}" destId="{4A449F7F-EE82-4664-8417-C4391A74FAE1}" srcOrd="5" destOrd="0" presId="urn:microsoft.com/office/officeart/2005/8/layout/cycle6"/>
    <dgm:cxn modelId="{FB3910FC-0661-49AA-B751-379E71238ED3}" type="presParOf" srcId="{ECE18CE0-D240-4AEB-83CA-C23168FDF693}" destId="{2E3A15FD-C9D0-4086-AE80-2B44FDA43460}" srcOrd="6" destOrd="0" presId="urn:microsoft.com/office/officeart/2005/8/layout/cycle6"/>
    <dgm:cxn modelId="{3A9E02F6-E1FB-492C-82EA-C4C5E8A5FEDD}" type="presParOf" srcId="{ECE18CE0-D240-4AEB-83CA-C23168FDF693}" destId="{1DD1B40C-0F0F-4228-98C3-4B8CFA9D27D1}" srcOrd="7" destOrd="0" presId="urn:microsoft.com/office/officeart/2005/8/layout/cycle6"/>
    <dgm:cxn modelId="{3044393B-953E-4903-8682-3ACD84D6E01F}" type="presParOf" srcId="{ECE18CE0-D240-4AEB-83CA-C23168FDF693}" destId="{200E129F-1692-4A06-9FD6-E95C12EBDA0E}" srcOrd="8" destOrd="0" presId="urn:microsoft.com/office/officeart/2005/8/layout/cycle6"/>
    <dgm:cxn modelId="{D726415F-A46B-4FF9-8892-648130DB2ACC}" type="presParOf" srcId="{ECE18CE0-D240-4AEB-83CA-C23168FDF693}" destId="{1AD10645-FF4E-4992-BC37-5AFDC56F30DE}" srcOrd="9" destOrd="0" presId="urn:microsoft.com/office/officeart/2005/8/layout/cycle6"/>
    <dgm:cxn modelId="{204FA9D4-D22B-4059-8EAD-F6C7FF31EBF9}" type="presParOf" srcId="{ECE18CE0-D240-4AEB-83CA-C23168FDF693}" destId="{9F411E96-08A4-4BCB-B726-105F8A8B7110}" srcOrd="10" destOrd="0" presId="urn:microsoft.com/office/officeart/2005/8/layout/cycle6"/>
    <dgm:cxn modelId="{42D651FA-6CC8-411C-AD63-52A631441E10}" type="presParOf" srcId="{ECE18CE0-D240-4AEB-83CA-C23168FDF693}" destId="{DEABA881-A383-42FF-BDE3-FF49C060BF21}" srcOrd="11" destOrd="0" presId="urn:microsoft.com/office/officeart/2005/8/layout/cycle6"/>
    <dgm:cxn modelId="{D5494501-4F70-40EF-89E3-6E32DDEFB501}" type="presParOf" srcId="{ECE18CE0-D240-4AEB-83CA-C23168FDF693}" destId="{AB3AB963-9B9A-45CF-9762-36856399AB0F}" srcOrd="12" destOrd="0" presId="urn:microsoft.com/office/officeart/2005/8/layout/cycle6"/>
    <dgm:cxn modelId="{0035675A-D428-48F5-882C-280F448971F9}" type="presParOf" srcId="{ECE18CE0-D240-4AEB-83CA-C23168FDF693}" destId="{7D12E230-B7BC-47D2-A716-B58DB69EE29B}" srcOrd="13" destOrd="0" presId="urn:microsoft.com/office/officeart/2005/8/layout/cycle6"/>
    <dgm:cxn modelId="{3A791374-B502-486E-8BEF-E7B7F2037A27}" type="presParOf" srcId="{ECE18CE0-D240-4AEB-83CA-C23168FDF693}" destId="{A8C54948-DC60-4C9D-A436-FA7BACA61BE7}" srcOrd="14" destOrd="0" presId="urn:microsoft.com/office/officeart/2005/8/layout/cycle6"/>
    <dgm:cxn modelId="{84C3C2C4-7F01-4452-9872-87A7077877B7}" type="presParOf" srcId="{ECE18CE0-D240-4AEB-83CA-C23168FDF693}" destId="{E204A575-4796-40D9-85B1-349B4DB8CBFA}" srcOrd="15" destOrd="0" presId="urn:microsoft.com/office/officeart/2005/8/layout/cycle6"/>
    <dgm:cxn modelId="{E42CAB49-50CC-4869-B107-3B037E7311C5}" type="presParOf" srcId="{ECE18CE0-D240-4AEB-83CA-C23168FDF693}" destId="{7C5AF7D9-FB58-4735-B43A-37FBA9611D79}" srcOrd="16" destOrd="0" presId="urn:microsoft.com/office/officeart/2005/8/layout/cycle6"/>
    <dgm:cxn modelId="{0D8C8337-CCAC-4BEA-9790-B6D09626E885}" type="presParOf" srcId="{ECE18CE0-D240-4AEB-83CA-C23168FDF693}" destId="{A862BDB9-DFBB-4A9A-84C2-F985621EA704}" srcOrd="17" destOrd="0" presId="urn:microsoft.com/office/officeart/2005/8/layout/cycle6"/>
    <dgm:cxn modelId="{8C8878E0-5C3B-4F8F-92AC-BBDFA861EDD0}" type="presParOf" srcId="{ECE18CE0-D240-4AEB-83CA-C23168FDF693}" destId="{2125DB46-C7F8-4C12-938D-D5FDB7DF7D97}" srcOrd="18" destOrd="0" presId="urn:microsoft.com/office/officeart/2005/8/layout/cycle6"/>
    <dgm:cxn modelId="{13BE496D-9265-4072-8648-0B2B809E26A7}" type="presParOf" srcId="{ECE18CE0-D240-4AEB-83CA-C23168FDF693}" destId="{C67B1029-7D12-4ABC-BE37-E946984E311B}" srcOrd="19" destOrd="0" presId="urn:microsoft.com/office/officeart/2005/8/layout/cycle6"/>
    <dgm:cxn modelId="{03494664-692B-4A23-85A2-B5DEFB48B789}" type="presParOf" srcId="{ECE18CE0-D240-4AEB-83CA-C23168FDF693}" destId="{9072951A-4339-4759-8C69-CB7760A82C74}"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F77B8B-18DE-4C76-BCA0-3641FCB1B6D6}" type="doc">
      <dgm:prSet loTypeId="urn:microsoft.com/office/officeart/2005/8/layout/radial6" loCatId="cycle" qsTypeId="urn:microsoft.com/office/officeart/2005/8/quickstyle/3d1" qsCatId="3D" csTypeId="urn:microsoft.com/office/officeart/2005/8/colors/accent3_3" csCatId="accent3" phldr="1"/>
      <dgm:spPr/>
      <dgm:t>
        <a:bodyPr/>
        <a:lstStyle/>
        <a:p>
          <a:endParaRPr lang="en-US"/>
        </a:p>
      </dgm:t>
    </dgm:pt>
    <dgm:pt modelId="{CD302138-4D9E-4A08-8B09-958260F9D37D}">
      <dgm:prSet phldrT="[Text]"/>
      <dgm:spPr>
        <a:solidFill>
          <a:srgbClr val="C00000"/>
        </a:solidFill>
      </dgm:spPr>
      <dgm:t>
        <a:bodyPr/>
        <a:lstStyle/>
        <a:p>
          <a:r>
            <a:rPr lang="en-US" dirty="0" smtClean="0">
              <a:latin typeface="Arial" panose="020B0604020202020204" pitchFamily="34" charset="0"/>
              <a:cs typeface="Arial" panose="020B0604020202020204" pitchFamily="34" charset="0"/>
            </a:rPr>
            <a:t>CASA</a:t>
          </a:r>
        </a:p>
        <a:p>
          <a:r>
            <a:rPr lang="en-US" dirty="0" smtClean="0">
              <a:latin typeface="Arial" panose="020B0604020202020204" pitchFamily="34" charset="0"/>
              <a:cs typeface="Arial" panose="020B0604020202020204" pitchFamily="34" charset="0"/>
            </a:rPr>
            <a:t>Network</a:t>
          </a:r>
          <a:endParaRPr lang="en-US" dirty="0">
            <a:latin typeface="Arial" panose="020B0604020202020204" pitchFamily="34" charset="0"/>
            <a:cs typeface="Arial" panose="020B0604020202020204" pitchFamily="34" charset="0"/>
          </a:endParaRPr>
        </a:p>
      </dgm:t>
    </dgm:pt>
    <dgm:pt modelId="{74352092-3B22-46D3-8066-127B5C3150BF}" type="parTrans" cxnId="{26C26DCA-ABB0-4DF3-BD48-E9CB5B2B7094}">
      <dgm:prSet/>
      <dgm:spPr/>
      <dgm:t>
        <a:bodyPr/>
        <a:lstStyle/>
        <a:p>
          <a:endParaRPr lang="en-US">
            <a:latin typeface="Arial" panose="020B0604020202020204" pitchFamily="34" charset="0"/>
            <a:cs typeface="Arial" panose="020B0604020202020204" pitchFamily="34" charset="0"/>
          </a:endParaRPr>
        </a:p>
      </dgm:t>
    </dgm:pt>
    <dgm:pt modelId="{D2454AB3-A819-48CC-BCC8-833725B2A1D3}" type="sibTrans" cxnId="{26C26DCA-ABB0-4DF3-BD48-E9CB5B2B7094}">
      <dgm:prSet/>
      <dgm:spPr/>
      <dgm:t>
        <a:bodyPr/>
        <a:lstStyle/>
        <a:p>
          <a:endParaRPr lang="en-US">
            <a:latin typeface="Arial" panose="020B0604020202020204" pitchFamily="34" charset="0"/>
            <a:cs typeface="Arial" panose="020B0604020202020204" pitchFamily="34" charset="0"/>
          </a:endParaRPr>
        </a:p>
      </dgm:t>
    </dgm:pt>
    <dgm:pt modelId="{5472375E-26BC-442C-BDB4-4AC70CD4A8B3}">
      <dgm:prSet phldrT="[Text]" custT="1"/>
      <dgm:spPr/>
      <dgm:t>
        <a:bodyPr/>
        <a:lstStyle/>
        <a:p>
          <a:r>
            <a:rPr lang="en-US" sz="1000" dirty="0" smtClean="0">
              <a:latin typeface="Arial" panose="020B0604020202020204" pitchFamily="34" charset="0"/>
              <a:cs typeface="Arial" panose="020B0604020202020204" pitchFamily="34" charset="0"/>
            </a:rPr>
            <a:t>Membership</a:t>
          </a:r>
          <a:endParaRPr lang="en-US" sz="1000" dirty="0">
            <a:latin typeface="Arial" panose="020B0604020202020204" pitchFamily="34" charset="0"/>
            <a:cs typeface="Arial" panose="020B0604020202020204" pitchFamily="34" charset="0"/>
          </a:endParaRPr>
        </a:p>
      </dgm:t>
    </dgm:pt>
    <dgm:pt modelId="{F75B0AF0-A7E8-4392-8730-679B8E303E7C}" type="parTrans" cxnId="{93CF0393-F3CB-41C2-A4DA-95F808FC61EC}">
      <dgm:prSet/>
      <dgm:spPr/>
      <dgm:t>
        <a:bodyPr/>
        <a:lstStyle/>
        <a:p>
          <a:endParaRPr lang="en-US">
            <a:latin typeface="Arial" panose="020B0604020202020204" pitchFamily="34" charset="0"/>
            <a:cs typeface="Arial" panose="020B0604020202020204" pitchFamily="34" charset="0"/>
          </a:endParaRPr>
        </a:p>
      </dgm:t>
    </dgm:pt>
    <dgm:pt modelId="{C975624A-8740-438E-B78A-959C64B9D2B7}" type="sibTrans" cxnId="{93CF0393-F3CB-41C2-A4DA-95F808FC61EC}">
      <dgm:prSet/>
      <dgm:spPr/>
      <dgm:t>
        <a:bodyPr/>
        <a:lstStyle/>
        <a:p>
          <a:endParaRPr lang="en-US">
            <a:latin typeface="Arial" panose="020B0604020202020204" pitchFamily="34" charset="0"/>
            <a:cs typeface="Arial" panose="020B0604020202020204" pitchFamily="34" charset="0"/>
          </a:endParaRPr>
        </a:p>
      </dgm:t>
    </dgm:pt>
    <dgm:pt modelId="{2CE3223D-FE87-41FE-8693-EA338821B9A2}">
      <dgm:prSet phldrT="[Text]" custT="1"/>
      <dgm:spPr/>
      <dgm:t>
        <a:bodyPr/>
        <a:lstStyle/>
        <a:p>
          <a:r>
            <a:rPr lang="en-US" sz="1000" dirty="0" smtClean="0">
              <a:latin typeface="Arial" panose="020B0604020202020204" pitchFamily="34" charset="0"/>
              <a:cs typeface="Arial" panose="020B0604020202020204" pitchFamily="34" charset="0"/>
            </a:rPr>
            <a:t>Quality Assurance</a:t>
          </a:r>
        </a:p>
      </dgm:t>
    </dgm:pt>
    <dgm:pt modelId="{2975905A-69F4-45FA-BC6D-180330A7ED80}" type="parTrans" cxnId="{33D90609-5571-4C88-A00B-A97E4C1561CE}">
      <dgm:prSet/>
      <dgm:spPr/>
      <dgm:t>
        <a:bodyPr/>
        <a:lstStyle/>
        <a:p>
          <a:endParaRPr lang="en-US">
            <a:latin typeface="Arial" panose="020B0604020202020204" pitchFamily="34" charset="0"/>
            <a:cs typeface="Arial" panose="020B0604020202020204" pitchFamily="34" charset="0"/>
          </a:endParaRPr>
        </a:p>
      </dgm:t>
    </dgm:pt>
    <dgm:pt modelId="{E11ED1FB-A846-47CC-B57E-AA6AEA1DA27C}" type="sibTrans" cxnId="{33D90609-5571-4C88-A00B-A97E4C1561CE}">
      <dgm:prSet/>
      <dgm:spPr/>
      <dgm:t>
        <a:bodyPr/>
        <a:lstStyle/>
        <a:p>
          <a:endParaRPr lang="en-US">
            <a:latin typeface="Arial" panose="020B0604020202020204" pitchFamily="34" charset="0"/>
            <a:cs typeface="Arial" panose="020B0604020202020204" pitchFamily="34" charset="0"/>
          </a:endParaRPr>
        </a:p>
      </dgm:t>
    </dgm:pt>
    <dgm:pt modelId="{B5DFAC77-D3EE-4877-9DCA-14CD3FC788DC}">
      <dgm:prSet phldrT="[Text]" custT="1"/>
      <dgm:spPr/>
      <dgm:t>
        <a:bodyPr/>
        <a:lstStyle/>
        <a:p>
          <a:r>
            <a:rPr lang="en-US" sz="1000" dirty="0" smtClean="0">
              <a:latin typeface="Arial" panose="020B0604020202020204" pitchFamily="34" charset="0"/>
              <a:cs typeface="Arial" panose="020B0604020202020204" pitchFamily="34" charset="0"/>
            </a:rPr>
            <a:t>Technical Assistance</a:t>
          </a:r>
          <a:endParaRPr lang="en-US" sz="1000" dirty="0">
            <a:latin typeface="Arial" panose="020B0604020202020204" pitchFamily="34" charset="0"/>
            <a:cs typeface="Arial" panose="020B0604020202020204" pitchFamily="34" charset="0"/>
          </a:endParaRPr>
        </a:p>
      </dgm:t>
    </dgm:pt>
    <dgm:pt modelId="{C464B9A3-5BEE-4641-9FC1-F6FB4BCB1A78}" type="parTrans" cxnId="{EC7068F3-E754-4EB5-85A3-2F48394946F3}">
      <dgm:prSet/>
      <dgm:spPr/>
      <dgm:t>
        <a:bodyPr/>
        <a:lstStyle/>
        <a:p>
          <a:endParaRPr lang="en-US">
            <a:latin typeface="Arial" panose="020B0604020202020204" pitchFamily="34" charset="0"/>
            <a:cs typeface="Arial" panose="020B0604020202020204" pitchFamily="34" charset="0"/>
          </a:endParaRPr>
        </a:p>
      </dgm:t>
    </dgm:pt>
    <dgm:pt modelId="{C8F427AD-BB93-4281-9902-1AC62BF32D91}" type="sibTrans" cxnId="{EC7068F3-E754-4EB5-85A3-2F48394946F3}">
      <dgm:prSet/>
      <dgm:spPr/>
      <dgm:t>
        <a:bodyPr/>
        <a:lstStyle/>
        <a:p>
          <a:endParaRPr lang="en-US">
            <a:latin typeface="Arial" panose="020B0604020202020204" pitchFamily="34" charset="0"/>
            <a:cs typeface="Arial" panose="020B0604020202020204" pitchFamily="34" charset="0"/>
          </a:endParaRPr>
        </a:p>
      </dgm:t>
    </dgm:pt>
    <dgm:pt modelId="{A5763A0F-D17C-4693-AE31-3DEF60641BB8}">
      <dgm:prSet phldrT="[Text]" custT="1"/>
      <dgm:spPr/>
      <dgm:t>
        <a:bodyPr/>
        <a:lstStyle/>
        <a:p>
          <a:r>
            <a:rPr lang="en-US" sz="1000" dirty="0" smtClean="0">
              <a:latin typeface="Arial" panose="020B0604020202020204" pitchFamily="34" charset="0"/>
              <a:cs typeface="Arial" panose="020B0604020202020204" pitchFamily="34" charset="0"/>
            </a:rPr>
            <a:t>Inquiries</a:t>
          </a:r>
          <a:endParaRPr lang="en-US" sz="1000" dirty="0">
            <a:latin typeface="Arial" panose="020B0604020202020204" pitchFamily="34" charset="0"/>
            <a:cs typeface="Arial" panose="020B0604020202020204" pitchFamily="34" charset="0"/>
          </a:endParaRPr>
        </a:p>
      </dgm:t>
    </dgm:pt>
    <dgm:pt modelId="{3EB92E37-CBE4-4804-9B32-6A0313144E24}" type="parTrans" cxnId="{FB1C1FB7-7632-4075-A90D-C335891EA0F1}">
      <dgm:prSet/>
      <dgm:spPr/>
      <dgm:t>
        <a:bodyPr/>
        <a:lstStyle/>
        <a:p>
          <a:endParaRPr lang="en-US">
            <a:latin typeface="Arial" panose="020B0604020202020204" pitchFamily="34" charset="0"/>
            <a:cs typeface="Arial" panose="020B0604020202020204" pitchFamily="34" charset="0"/>
          </a:endParaRPr>
        </a:p>
      </dgm:t>
    </dgm:pt>
    <dgm:pt modelId="{E95637E9-071A-457C-838D-EBA7F7E7CA8C}" type="sibTrans" cxnId="{FB1C1FB7-7632-4075-A90D-C335891EA0F1}">
      <dgm:prSet/>
      <dgm:spPr/>
      <dgm:t>
        <a:bodyPr/>
        <a:lstStyle/>
        <a:p>
          <a:endParaRPr lang="en-US">
            <a:latin typeface="Arial" panose="020B0604020202020204" pitchFamily="34" charset="0"/>
            <a:cs typeface="Arial" panose="020B0604020202020204" pitchFamily="34" charset="0"/>
          </a:endParaRPr>
        </a:p>
      </dgm:t>
    </dgm:pt>
    <dgm:pt modelId="{1F712FE3-12CA-4735-ABBC-DE273FFBE06F}">
      <dgm:prSet custT="1"/>
      <dgm:spPr/>
      <dgm:t>
        <a:bodyPr/>
        <a:lstStyle/>
        <a:p>
          <a:r>
            <a:rPr lang="en-US" sz="1000" dirty="0" smtClean="0">
              <a:latin typeface="Arial" panose="020B0604020202020204" pitchFamily="34" charset="0"/>
              <a:cs typeface="Arial" panose="020B0604020202020204" pitchFamily="34" charset="0"/>
            </a:rPr>
            <a:t>Membership Resources</a:t>
          </a:r>
        </a:p>
      </dgm:t>
    </dgm:pt>
    <dgm:pt modelId="{D6F1A8EB-CF97-4B25-B43C-F3F77A714789}" type="parTrans" cxnId="{345270B4-74D9-4985-BA44-30F1538204C9}">
      <dgm:prSet/>
      <dgm:spPr/>
      <dgm:t>
        <a:bodyPr/>
        <a:lstStyle/>
        <a:p>
          <a:endParaRPr lang="en-US">
            <a:latin typeface="Arial" panose="020B0604020202020204" pitchFamily="34" charset="0"/>
            <a:cs typeface="Arial" panose="020B0604020202020204" pitchFamily="34" charset="0"/>
          </a:endParaRPr>
        </a:p>
      </dgm:t>
    </dgm:pt>
    <dgm:pt modelId="{142DC993-13C7-490B-BA20-23859CDDC91E}" type="sibTrans" cxnId="{345270B4-74D9-4985-BA44-30F1538204C9}">
      <dgm:prSet/>
      <dgm:spPr/>
      <dgm:t>
        <a:bodyPr/>
        <a:lstStyle/>
        <a:p>
          <a:endParaRPr lang="en-US">
            <a:latin typeface="Arial" panose="020B0604020202020204" pitchFamily="34" charset="0"/>
            <a:cs typeface="Arial" panose="020B0604020202020204" pitchFamily="34" charset="0"/>
          </a:endParaRPr>
        </a:p>
      </dgm:t>
    </dgm:pt>
    <dgm:pt modelId="{C32F55F7-30A9-4461-BB5E-4C8B31F4C9D4}">
      <dgm:prSet custT="1"/>
      <dgm:spPr/>
      <dgm:t>
        <a:bodyPr/>
        <a:lstStyle/>
        <a:p>
          <a:r>
            <a:rPr lang="en-US" sz="1000" dirty="0" smtClean="0">
              <a:latin typeface="Arial" panose="020B0604020202020204" pitchFamily="34" charset="0"/>
              <a:cs typeface="Arial" panose="020B0604020202020204" pitchFamily="34" charset="0"/>
            </a:rPr>
            <a:t>Reporting</a:t>
          </a:r>
        </a:p>
      </dgm:t>
    </dgm:pt>
    <dgm:pt modelId="{5CC4CFAC-71B4-45DB-9878-01B1EC5E6757}" type="parTrans" cxnId="{98F955C8-CBD1-4E95-89B0-32D856B60B8A}">
      <dgm:prSet/>
      <dgm:spPr/>
      <dgm:t>
        <a:bodyPr/>
        <a:lstStyle/>
        <a:p>
          <a:endParaRPr lang="en-US">
            <a:latin typeface="Arial" panose="020B0604020202020204" pitchFamily="34" charset="0"/>
            <a:cs typeface="Arial" panose="020B0604020202020204" pitchFamily="34" charset="0"/>
          </a:endParaRPr>
        </a:p>
      </dgm:t>
    </dgm:pt>
    <dgm:pt modelId="{1B78BE1E-E9B9-4A90-99AD-2732FE1A23D1}" type="sibTrans" cxnId="{98F955C8-CBD1-4E95-89B0-32D856B60B8A}">
      <dgm:prSet/>
      <dgm:spPr/>
      <dgm:t>
        <a:bodyPr/>
        <a:lstStyle/>
        <a:p>
          <a:endParaRPr lang="en-US">
            <a:latin typeface="Arial" panose="020B0604020202020204" pitchFamily="34" charset="0"/>
            <a:cs typeface="Arial" panose="020B0604020202020204" pitchFamily="34" charset="0"/>
          </a:endParaRPr>
        </a:p>
      </dgm:t>
    </dgm:pt>
    <dgm:pt modelId="{89D2CDD9-8361-4ED1-A9B9-D5EDCCF57975}">
      <dgm:prSet custT="1"/>
      <dgm:spPr/>
      <dgm:t>
        <a:bodyPr/>
        <a:lstStyle/>
        <a:p>
          <a:r>
            <a:rPr lang="en-US" sz="1000" dirty="0" smtClean="0">
              <a:latin typeface="Arial" panose="020B0604020202020204" pitchFamily="34" charset="0"/>
              <a:cs typeface="Arial" panose="020B0604020202020204" pitchFamily="34" charset="0"/>
            </a:rPr>
            <a:t>Satisfaction Surveys</a:t>
          </a:r>
          <a:endParaRPr lang="en-US" sz="1000" dirty="0">
            <a:latin typeface="Arial" panose="020B0604020202020204" pitchFamily="34" charset="0"/>
            <a:cs typeface="Arial" panose="020B0604020202020204" pitchFamily="34" charset="0"/>
          </a:endParaRPr>
        </a:p>
      </dgm:t>
    </dgm:pt>
    <dgm:pt modelId="{320B84A2-ED3F-4B01-AED4-0925726B4F85}" type="parTrans" cxnId="{6BE18183-1B67-481C-8988-CD9A10B972F8}">
      <dgm:prSet/>
      <dgm:spPr/>
      <dgm:t>
        <a:bodyPr/>
        <a:lstStyle/>
        <a:p>
          <a:endParaRPr lang="en-US">
            <a:latin typeface="Arial" panose="020B0604020202020204" pitchFamily="34" charset="0"/>
            <a:cs typeface="Arial" panose="020B0604020202020204" pitchFamily="34" charset="0"/>
          </a:endParaRPr>
        </a:p>
      </dgm:t>
    </dgm:pt>
    <dgm:pt modelId="{9E302257-9F06-451D-B705-63A6A2EB04DE}" type="sibTrans" cxnId="{6BE18183-1B67-481C-8988-CD9A10B972F8}">
      <dgm:prSet/>
      <dgm:spPr/>
      <dgm:t>
        <a:bodyPr/>
        <a:lstStyle/>
        <a:p>
          <a:endParaRPr lang="en-US">
            <a:latin typeface="Arial" panose="020B0604020202020204" pitchFamily="34" charset="0"/>
            <a:cs typeface="Arial" panose="020B0604020202020204" pitchFamily="34" charset="0"/>
          </a:endParaRPr>
        </a:p>
      </dgm:t>
    </dgm:pt>
    <dgm:pt modelId="{76A9858B-4C4F-4238-ABA8-30FB61F56CC9}">
      <dgm:prSet custT="1"/>
      <dgm:spPr/>
      <dgm:t>
        <a:bodyPr/>
        <a:lstStyle/>
        <a:p>
          <a:r>
            <a:rPr lang="en-US" sz="1000" dirty="0" smtClean="0">
              <a:latin typeface="Arial" panose="020B0604020202020204" pitchFamily="34" charset="0"/>
              <a:cs typeface="Arial" panose="020B0604020202020204" pitchFamily="34" charset="0"/>
            </a:rPr>
            <a:t>Membership Information Management</a:t>
          </a:r>
          <a:endParaRPr lang="en-US" sz="1000" dirty="0">
            <a:latin typeface="Arial" panose="020B0604020202020204" pitchFamily="34" charset="0"/>
            <a:cs typeface="Arial" panose="020B0604020202020204" pitchFamily="34" charset="0"/>
          </a:endParaRPr>
        </a:p>
      </dgm:t>
    </dgm:pt>
    <dgm:pt modelId="{0F48DD7F-462B-42A1-B0AC-D1D18C18E024}" type="parTrans" cxnId="{23FF4B02-9457-4C26-9D89-EC6DEFFB266F}">
      <dgm:prSet/>
      <dgm:spPr/>
      <dgm:t>
        <a:bodyPr/>
        <a:lstStyle/>
        <a:p>
          <a:endParaRPr lang="en-US">
            <a:latin typeface="Arial" panose="020B0604020202020204" pitchFamily="34" charset="0"/>
            <a:cs typeface="Arial" panose="020B0604020202020204" pitchFamily="34" charset="0"/>
          </a:endParaRPr>
        </a:p>
      </dgm:t>
    </dgm:pt>
    <dgm:pt modelId="{9F0E0EE5-B641-4955-A66B-AE2474DF7949}" type="sibTrans" cxnId="{23FF4B02-9457-4C26-9D89-EC6DEFFB266F}">
      <dgm:prSet/>
      <dgm:spPr/>
      <dgm:t>
        <a:bodyPr/>
        <a:lstStyle/>
        <a:p>
          <a:endParaRPr lang="en-US">
            <a:latin typeface="Arial" panose="020B0604020202020204" pitchFamily="34" charset="0"/>
            <a:cs typeface="Arial" panose="020B0604020202020204" pitchFamily="34" charset="0"/>
          </a:endParaRPr>
        </a:p>
      </dgm:t>
    </dgm:pt>
    <dgm:pt modelId="{158F46FA-122E-4782-94AD-958A6878BB31}">
      <dgm:prSet custT="1"/>
      <dgm:spPr/>
      <dgm:t>
        <a:bodyPr/>
        <a:lstStyle/>
        <a:p>
          <a:r>
            <a:rPr lang="en-US" sz="1000" dirty="0" smtClean="0">
              <a:latin typeface="Arial" panose="020B0604020202020204" pitchFamily="34" charset="0"/>
              <a:cs typeface="Arial" panose="020B0604020202020204" pitchFamily="34" charset="0"/>
            </a:rPr>
            <a:t>List Serve Management</a:t>
          </a:r>
          <a:endParaRPr lang="en-US" sz="1000" dirty="0">
            <a:latin typeface="Arial" panose="020B0604020202020204" pitchFamily="34" charset="0"/>
            <a:cs typeface="Arial" panose="020B0604020202020204" pitchFamily="34" charset="0"/>
          </a:endParaRPr>
        </a:p>
      </dgm:t>
    </dgm:pt>
    <dgm:pt modelId="{C4B2057B-066A-4B74-B2A9-B8A4E8BEB750}" type="parTrans" cxnId="{868F52C9-FB8F-49B6-B0BF-36A60A63ED1E}">
      <dgm:prSet/>
      <dgm:spPr/>
      <dgm:t>
        <a:bodyPr/>
        <a:lstStyle/>
        <a:p>
          <a:endParaRPr lang="en-US">
            <a:latin typeface="Arial" panose="020B0604020202020204" pitchFamily="34" charset="0"/>
            <a:cs typeface="Arial" panose="020B0604020202020204" pitchFamily="34" charset="0"/>
          </a:endParaRPr>
        </a:p>
      </dgm:t>
    </dgm:pt>
    <dgm:pt modelId="{606EDBD8-97C2-4E4C-8532-8F85BF2E5E7C}" type="sibTrans" cxnId="{868F52C9-FB8F-49B6-B0BF-36A60A63ED1E}">
      <dgm:prSet/>
      <dgm:spPr/>
      <dgm:t>
        <a:bodyPr/>
        <a:lstStyle/>
        <a:p>
          <a:endParaRPr lang="en-US">
            <a:latin typeface="Arial" panose="020B0604020202020204" pitchFamily="34" charset="0"/>
            <a:cs typeface="Arial" panose="020B0604020202020204" pitchFamily="34" charset="0"/>
          </a:endParaRPr>
        </a:p>
      </dgm:t>
    </dgm:pt>
    <dgm:pt modelId="{417B5D14-DD69-4D77-BAC0-9F4FB1EA4B77}">
      <dgm:prSet custT="1"/>
      <dgm:spPr/>
      <dgm:t>
        <a:bodyPr/>
        <a:lstStyle/>
        <a:p>
          <a:r>
            <a:rPr lang="en-US" sz="1000" dirty="0" smtClean="0">
              <a:latin typeface="Arial" panose="020B0604020202020204" pitchFamily="34" charset="0"/>
              <a:cs typeface="Arial" panose="020B0604020202020204" pitchFamily="34" charset="0"/>
            </a:rPr>
            <a:t>Grants</a:t>
          </a:r>
          <a:endParaRPr lang="en-US" sz="1000" dirty="0">
            <a:latin typeface="Arial" panose="020B0604020202020204" pitchFamily="34" charset="0"/>
            <a:cs typeface="Arial" panose="020B0604020202020204" pitchFamily="34" charset="0"/>
          </a:endParaRPr>
        </a:p>
      </dgm:t>
    </dgm:pt>
    <dgm:pt modelId="{133BB665-259F-4C91-974F-342ADA655F7D}" type="parTrans" cxnId="{37809E5D-F415-4627-A573-FD1FE7E3DBCF}">
      <dgm:prSet/>
      <dgm:spPr/>
      <dgm:t>
        <a:bodyPr/>
        <a:lstStyle/>
        <a:p>
          <a:endParaRPr lang="en-US">
            <a:latin typeface="Arial" panose="020B0604020202020204" pitchFamily="34" charset="0"/>
            <a:cs typeface="Arial" panose="020B0604020202020204" pitchFamily="34" charset="0"/>
          </a:endParaRPr>
        </a:p>
      </dgm:t>
    </dgm:pt>
    <dgm:pt modelId="{4B151F6B-0C74-46EA-BF0F-01D7DB437423}" type="sibTrans" cxnId="{37809E5D-F415-4627-A573-FD1FE7E3DBCF}">
      <dgm:prSet/>
      <dgm:spPr/>
      <dgm:t>
        <a:bodyPr/>
        <a:lstStyle/>
        <a:p>
          <a:endParaRPr lang="en-US">
            <a:latin typeface="Arial" panose="020B0604020202020204" pitchFamily="34" charset="0"/>
            <a:cs typeface="Arial" panose="020B0604020202020204" pitchFamily="34" charset="0"/>
          </a:endParaRPr>
        </a:p>
      </dgm:t>
    </dgm:pt>
    <dgm:pt modelId="{70084D65-96A9-4EEE-8E6E-CB7469134172}">
      <dgm:prSet custT="1"/>
      <dgm:spPr/>
      <dgm:t>
        <a:bodyPr/>
        <a:lstStyle/>
        <a:p>
          <a:r>
            <a:rPr lang="en-US" sz="1000" dirty="0" smtClean="0">
              <a:latin typeface="Arial" panose="020B0604020202020204" pitchFamily="34" charset="0"/>
              <a:cs typeface="Arial" panose="020B0604020202020204" pitchFamily="34" charset="0"/>
            </a:rPr>
            <a:t>Compliance</a:t>
          </a:r>
          <a:endParaRPr lang="en-US" sz="1000" dirty="0">
            <a:latin typeface="Arial" panose="020B0604020202020204" pitchFamily="34" charset="0"/>
            <a:cs typeface="Arial" panose="020B0604020202020204" pitchFamily="34" charset="0"/>
          </a:endParaRPr>
        </a:p>
      </dgm:t>
    </dgm:pt>
    <dgm:pt modelId="{AE513FC6-595B-4A36-8A05-12059C608E32}" type="parTrans" cxnId="{7D9DCAAA-491B-4E56-A367-6DBF55BDBCFD}">
      <dgm:prSet/>
      <dgm:spPr/>
      <dgm:t>
        <a:bodyPr/>
        <a:lstStyle/>
        <a:p>
          <a:endParaRPr lang="en-US">
            <a:latin typeface="Arial" panose="020B0604020202020204" pitchFamily="34" charset="0"/>
            <a:cs typeface="Arial" panose="020B0604020202020204" pitchFamily="34" charset="0"/>
          </a:endParaRPr>
        </a:p>
      </dgm:t>
    </dgm:pt>
    <dgm:pt modelId="{017C5A43-5BFA-4357-BE9B-60179A8BF4BF}" type="sibTrans" cxnId="{7D9DCAAA-491B-4E56-A367-6DBF55BDBCFD}">
      <dgm:prSet/>
      <dgm:spPr/>
      <dgm:t>
        <a:bodyPr/>
        <a:lstStyle/>
        <a:p>
          <a:endParaRPr lang="en-US">
            <a:latin typeface="Arial" panose="020B0604020202020204" pitchFamily="34" charset="0"/>
            <a:cs typeface="Arial" panose="020B0604020202020204" pitchFamily="34" charset="0"/>
          </a:endParaRPr>
        </a:p>
      </dgm:t>
    </dgm:pt>
    <dgm:pt modelId="{55FB03E4-3539-4CF0-A6A7-9414F3BFECB3}">
      <dgm:prSet custT="1"/>
      <dgm:spPr/>
      <dgm:t>
        <a:bodyPr/>
        <a:lstStyle/>
        <a:p>
          <a:r>
            <a:rPr lang="en-US" sz="1000" dirty="0" smtClean="0">
              <a:latin typeface="Arial" panose="020B0604020202020204" pitchFamily="34" charset="0"/>
              <a:cs typeface="Arial" panose="020B0604020202020204" pitchFamily="34" charset="0"/>
            </a:rPr>
            <a:t>Member Communications</a:t>
          </a:r>
          <a:endParaRPr lang="en-US" sz="1000" dirty="0">
            <a:latin typeface="Arial" panose="020B0604020202020204" pitchFamily="34" charset="0"/>
            <a:cs typeface="Arial" panose="020B0604020202020204" pitchFamily="34" charset="0"/>
          </a:endParaRPr>
        </a:p>
      </dgm:t>
    </dgm:pt>
    <dgm:pt modelId="{F4842665-CA1C-455E-84F0-15CDB58375AB}" type="parTrans" cxnId="{555E3CFA-89C5-4AFC-B766-A862548A7F3A}">
      <dgm:prSet/>
      <dgm:spPr/>
      <dgm:t>
        <a:bodyPr/>
        <a:lstStyle/>
        <a:p>
          <a:endParaRPr lang="en-US">
            <a:latin typeface="Arial" panose="020B0604020202020204" pitchFamily="34" charset="0"/>
            <a:cs typeface="Arial" panose="020B0604020202020204" pitchFamily="34" charset="0"/>
          </a:endParaRPr>
        </a:p>
      </dgm:t>
    </dgm:pt>
    <dgm:pt modelId="{773A7BE5-7503-4137-9472-CBE34064F6B3}" type="sibTrans" cxnId="{555E3CFA-89C5-4AFC-B766-A862548A7F3A}">
      <dgm:prSet/>
      <dgm:spPr/>
      <dgm:t>
        <a:bodyPr/>
        <a:lstStyle/>
        <a:p>
          <a:endParaRPr lang="en-US">
            <a:latin typeface="Arial" panose="020B0604020202020204" pitchFamily="34" charset="0"/>
            <a:cs typeface="Arial" panose="020B0604020202020204" pitchFamily="34" charset="0"/>
          </a:endParaRPr>
        </a:p>
      </dgm:t>
    </dgm:pt>
    <dgm:pt modelId="{237368E2-61CF-4D6A-A5CB-CE2A11E7F474}" type="pres">
      <dgm:prSet presAssocID="{99F77B8B-18DE-4C76-BCA0-3641FCB1B6D6}" presName="Name0" presStyleCnt="0">
        <dgm:presLayoutVars>
          <dgm:chMax val="1"/>
          <dgm:dir/>
          <dgm:animLvl val="ctr"/>
          <dgm:resizeHandles val="exact"/>
        </dgm:presLayoutVars>
      </dgm:prSet>
      <dgm:spPr/>
      <dgm:t>
        <a:bodyPr/>
        <a:lstStyle/>
        <a:p>
          <a:endParaRPr lang="en-US"/>
        </a:p>
      </dgm:t>
    </dgm:pt>
    <dgm:pt modelId="{6F36DEF5-2E14-482C-A186-407DA8232FDF}" type="pres">
      <dgm:prSet presAssocID="{CD302138-4D9E-4A08-8B09-958260F9D37D}" presName="centerShape" presStyleLbl="node0" presStyleIdx="0" presStyleCnt="1" custScaleX="162423" custScaleY="142347"/>
      <dgm:spPr/>
      <dgm:t>
        <a:bodyPr/>
        <a:lstStyle/>
        <a:p>
          <a:endParaRPr lang="en-US"/>
        </a:p>
      </dgm:t>
    </dgm:pt>
    <dgm:pt modelId="{E1D75447-5B61-4D86-9BCB-AA770F0B9EC4}" type="pres">
      <dgm:prSet presAssocID="{5472375E-26BC-442C-BDB4-4AC70CD4A8B3}" presName="node" presStyleLbl="node1" presStyleIdx="0" presStyleCnt="12" custScaleX="171870" custScaleY="133458">
        <dgm:presLayoutVars>
          <dgm:bulletEnabled val="1"/>
        </dgm:presLayoutVars>
      </dgm:prSet>
      <dgm:spPr/>
      <dgm:t>
        <a:bodyPr/>
        <a:lstStyle/>
        <a:p>
          <a:endParaRPr lang="en-US"/>
        </a:p>
      </dgm:t>
    </dgm:pt>
    <dgm:pt modelId="{65C849B3-7E92-454A-8852-CFD7155A0D33}" type="pres">
      <dgm:prSet presAssocID="{5472375E-26BC-442C-BDB4-4AC70CD4A8B3}" presName="dummy" presStyleCnt="0"/>
      <dgm:spPr/>
      <dgm:t>
        <a:bodyPr/>
        <a:lstStyle/>
        <a:p>
          <a:endParaRPr lang="en-US"/>
        </a:p>
      </dgm:t>
    </dgm:pt>
    <dgm:pt modelId="{67CC1B6A-D882-4A24-A5A1-67FF97AE5050}" type="pres">
      <dgm:prSet presAssocID="{C975624A-8740-438E-B78A-959C64B9D2B7}" presName="sibTrans" presStyleLbl="sibTrans2D1" presStyleIdx="0" presStyleCnt="12"/>
      <dgm:spPr/>
      <dgm:t>
        <a:bodyPr/>
        <a:lstStyle/>
        <a:p>
          <a:endParaRPr lang="en-US"/>
        </a:p>
      </dgm:t>
    </dgm:pt>
    <dgm:pt modelId="{AF3784C7-F94E-464E-AD4F-03D2C32745E1}" type="pres">
      <dgm:prSet presAssocID="{2CE3223D-FE87-41FE-8693-EA338821B9A2}" presName="node" presStyleLbl="node1" presStyleIdx="1" presStyleCnt="12" custScaleX="171870" custScaleY="133458">
        <dgm:presLayoutVars>
          <dgm:bulletEnabled val="1"/>
        </dgm:presLayoutVars>
      </dgm:prSet>
      <dgm:spPr/>
      <dgm:t>
        <a:bodyPr/>
        <a:lstStyle/>
        <a:p>
          <a:endParaRPr lang="en-US"/>
        </a:p>
      </dgm:t>
    </dgm:pt>
    <dgm:pt modelId="{FB396974-8A81-4D4D-BAD0-247851ECA188}" type="pres">
      <dgm:prSet presAssocID="{2CE3223D-FE87-41FE-8693-EA338821B9A2}" presName="dummy" presStyleCnt="0"/>
      <dgm:spPr/>
      <dgm:t>
        <a:bodyPr/>
        <a:lstStyle/>
        <a:p>
          <a:endParaRPr lang="en-US"/>
        </a:p>
      </dgm:t>
    </dgm:pt>
    <dgm:pt modelId="{6C78A55F-ECB3-409D-AE7B-B35951242399}" type="pres">
      <dgm:prSet presAssocID="{E11ED1FB-A846-47CC-B57E-AA6AEA1DA27C}" presName="sibTrans" presStyleLbl="sibTrans2D1" presStyleIdx="1" presStyleCnt="12"/>
      <dgm:spPr/>
      <dgm:t>
        <a:bodyPr/>
        <a:lstStyle/>
        <a:p>
          <a:endParaRPr lang="en-US"/>
        </a:p>
      </dgm:t>
    </dgm:pt>
    <dgm:pt modelId="{3CEB13C5-DA2E-4613-9B0D-9B5BDB67164D}" type="pres">
      <dgm:prSet presAssocID="{1F712FE3-12CA-4735-ABBC-DE273FFBE06F}" presName="node" presStyleLbl="node1" presStyleIdx="2" presStyleCnt="12" custScaleX="171870" custScaleY="133458">
        <dgm:presLayoutVars>
          <dgm:bulletEnabled val="1"/>
        </dgm:presLayoutVars>
      </dgm:prSet>
      <dgm:spPr/>
      <dgm:t>
        <a:bodyPr/>
        <a:lstStyle/>
        <a:p>
          <a:endParaRPr lang="en-US"/>
        </a:p>
      </dgm:t>
    </dgm:pt>
    <dgm:pt modelId="{042BDBF1-FDBA-4026-8418-0526ADCE09C9}" type="pres">
      <dgm:prSet presAssocID="{1F712FE3-12CA-4735-ABBC-DE273FFBE06F}" presName="dummy" presStyleCnt="0"/>
      <dgm:spPr/>
      <dgm:t>
        <a:bodyPr/>
        <a:lstStyle/>
        <a:p>
          <a:endParaRPr lang="en-US"/>
        </a:p>
      </dgm:t>
    </dgm:pt>
    <dgm:pt modelId="{93DD02C3-12AC-42B1-9A15-34B1E7302653}" type="pres">
      <dgm:prSet presAssocID="{142DC993-13C7-490B-BA20-23859CDDC91E}" presName="sibTrans" presStyleLbl="sibTrans2D1" presStyleIdx="2" presStyleCnt="12"/>
      <dgm:spPr/>
      <dgm:t>
        <a:bodyPr/>
        <a:lstStyle/>
        <a:p>
          <a:endParaRPr lang="en-US"/>
        </a:p>
      </dgm:t>
    </dgm:pt>
    <dgm:pt modelId="{DC50BC02-228B-4037-9D94-10A4F43147F8}" type="pres">
      <dgm:prSet presAssocID="{89D2CDD9-8361-4ED1-A9B9-D5EDCCF57975}" presName="node" presStyleLbl="node1" presStyleIdx="3" presStyleCnt="12" custScaleX="171870" custScaleY="133458">
        <dgm:presLayoutVars>
          <dgm:bulletEnabled val="1"/>
        </dgm:presLayoutVars>
      </dgm:prSet>
      <dgm:spPr/>
      <dgm:t>
        <a:bodyPr/>
        <a:lstStyle/>
        <a:p>
          <a:endParaRPr lang="en-US"/>
        </a:p>
      </dgm:t>
    </dgm:pt>
    <dgm:pt modelId="{ACDC8E5D-B2FF-438A-993A-5AB1C7454E8D}" type="pres">
      <dgm:prSet presAssocID="{89D2CDD9-8361-4ED1-A9B9-D5EDCCF57975}" presName="dummy" presStyleCnt="0"/>
      <dgm:spPr/>
      <dgm:t>
        <a:bodyPr/>
        <a:lstStyle/>
        <a:p>
          <a:endParaRPr lang="en-US"/>
        </a:p>
      </dgm:t>
    </dgm:pt>
    <dgm:pt modelId="{182C4965-A275-4D52-945E-12FEF78C825C}" type="pres">
      <dgm:prSet presAssocID="{9E302257-9F06-451D-B705-63A6A2EB04DE}" presName="sibTrans" presStyleLbl="sibTrans2D1" presStyleIdx="3" presStyleCnt="12"/>
      <dgm:spPr/>
      <dgm:t>
        <a:bodyPr/>
        <a:lstStyle/>
        <a:p>
          <a:endParaRPr lang="en-US"/>
        </a:p>
      </dgm:t>
    </dgm:pt>
    <dgm:pt modelId="{A0EBAC0F-F29D-4DA3-8FE7-045918C778B9}" type="pres">
      <dgm:prSet presAssocID="{76A9858B-4C4F-4238-ABA8-30FB61F56CC9}" presName="node" presStyleLbl="node1" presStyleIdx="4" presStyleCnt="12" custScaleX="171870" custScaleY="133458">
        <dgm:presLayoutVars>
          <dgm:bulletEnabled val="1"/>
        </dgm:presLayoutVars>
      </dgm:prSet>
      <dgm:spPr/>
      <dgm:t>
        <a:bodyPr/>
        <a:lstStyle/>
        <a:p>
          <a:endParaRPr lang="en-US"/>
        </a:p>
      </dgm:t>
    </dgm:pt>
    <dgm:pt modelId="{34631C41-187E-434E-A71B-44D2B721E42C}" type="pres">
      <dgm:prSet presAssocID="{76A9858B-4C4F-4238-ABA8-30FB61F56CC9}" presName="dummy" presStyleCnt="0"/>
      <dgm:spPr/>
      <dgm:t>
        <a:bodyPr/>
        <a:lstStyle/>
        <a:p>
          <a:endParaRPr lang="en-US"/>
        </a:p>
      </dgm:t>
    </dgm:pt>
    <dgm:pt modelId="{3B2E6376-4603-402B-9CA1-C9247B5BF0F2}" type="pres">
      <dgm:prSet presAssocID="{9F0E0EE5-B641-4955-A66B-AE2474DF7949}" presName="sibTrans" presStyleLbl="sibTrans2D1" presStyleIdx="4" presStyleCnt="12"/>
      <dgm:spPr/>
      <dgm:t>
        <a:bodyPr/>
        <a:lstStyle/>
        <a:p>
          <a:endParaRPr lang="en-US"/>
        </a:p>
      </dgm:t>
    </dgm:pt>
    <dgm:pt modelId="{1AB89745-7292-4CC9-BDDA-0D02CDCF0577}" type="pres">
      <dgm:prSet presAssocID="{158F46FA-122E-4782-94AD-958A6878BB31}" presName="node" presStyleLbl="node1" presStyleIdx="5" presStyleCnt="12" custScaleX="171870" custScaleY="133458">
        <dgm:presLayoutVars>
          <dgm:bulletEnabled val="1"/>
        </dgm:presLayoutVars>
      </dgm:prSet>
      <dgm:spPr/>
      <dgm:t>
        <a:bodyPr/>
        <a:lstStyle/>
        <a:p>
          <a:endParaRPr lang="en-US"/>
        </a:p>
      </dgm:t>
    </dgm:pt>
    <dgm:pt modelId="{41384457-329A-48F7-975E-85081E0E3E67}" type="pres">
      <dgm:prSet presAssocID="{158F46FA-122E-4782-94AD-958A6878BB31}" presName="dummy" presStyleCnt="0"/>
      <dgm:spPr/>
      <dgm:t>
        <a:bodyPr/>
        <a:lstStyle/>
        <a:p>
          <a:endParaRPr lang="en-US"/>
        </a:p>
      </dgm:t>
    </dgm:pt>
    <dgm:pt modelId="{8E52BFF4-5308-4D1A-818A-65CB89881247}" type="pres">
      <dgm:prSet presAssocID="{606EDBD8-97C2-4E4C-8532-8F85BF2E5E7C}" presName="sibTrans" presStyleLbl="sibTrans2D1" presStyleIdx="5" presStyleCnt="12"/>
      <dgm:spPr/>
      <dgm:t>
        <a:bodyPr/>
        <a:lstStyle/>
        <a:p>
          <a:endParaRPr lang="en-US"/>
        </a:p>
      </dgm:t>
    </dgm:pt>
    <dgm:pt modelId="{66EEE3FF-591D-4FCB-8E80-B79D5BB7BA8A}" type="pres">
      <dgm:prSet presAssocID="{C32F55F7-30A9-4461-BB5E-4C8B31F4C9D4}" presName="node" presStyleLbl="node1" presStyleIdx="6" presStyleCnt="12" custScaleX="171870" custScaleY="133458" custRadScaleRad="101723">
        <dgm:presLayoutVars>
          <dgm:bulletEnabled val="1"/>
        </dgm:presLayoutVars>
      </dgm:prSet>
      <dgm:spPr/>
      <dgm:t>
        <a:bodyPr/>
        <a:lstStyle/>
        <a:p>
          <a:endParaRPr lang="en-US"/>
        </a:p>
      </dgm:t>
    </dgm:pt>
    <dgm:pt modelId="{E24FF08F-502D-4FAD-9543-624EE76C8893}" type="pres">
      <dgm:prSet presAssocID="{C32F55F7-30A9-4461-BB5E-4C8B31F4C9D4}" presName="dummy" presStyleCnt="0"/>
      <dgm:spPr/>
      <dgm:t>
        <a:bodyPr/>
        <a:lstStyle/>
        <a:p>
          <a:endParaRPr lang="en-US"/>
        </a:p>
      </dgm:t>
    </dgm:pt>
    <dgm:pt modelId="{7D491C56-C601-48E2-BA69-7924F19F2A4E}" type="pres">
      <dgm:prSet presAssocID="{1B78BE1E-E9B9-4A90-99AD-2732FE1A23D1}" presName="sibTrans" presStyleLbl="sibTrans2D1" presStyleIdx="6" presStyleCnt="12"/>
      <dgm:spPr/>
      <dgm:t>
        <a:bodyPr/>
        <a:lstStyle/>
        <a:p>
          <a:endParaRPr lang="en-US"/>
        </a:p>
      </dgm:t>
    </dgm:pt>
    <dgm:pt modelId="{4FCE84AD-70D3-416B-AFBC-069A934FE735}" type="pres">
      <dgm:prSet presAssocID="{B5DFAC77-D3EE-4877-9DCA-14CD3FC788DC}" presName="node" presStyleLbl="node1" presStyleIdx="7" presStyleCnt="12" custScaleX="171870" custScaleY="133458" custRadScaleRad="101496" custRadScaleInc="-4863">
        <dgm:presLayoutVars>
          <dgm:bulletEnabled val="1"/>
        </dgm:presLayoutVars>
      </dgm:prSet>
      <dgm:spPr/>
      <dgm:t>
        <a:bodyPr/>
        <a:lstStyle/>
        <a:p>
          <a:endParaRPr lang="en-US"/>
        </a:p>
      </dgm:t>
    </dgm:pt>
    <dgm:pt modelId="{EDDA41CC-C30C-4AE1-A9DA-4F2314E9FB2D}" type="pres">
      <dgm:prSet presAssocID="{B5DFAC77-D3EE-4877-9DCA-14CD3FC788DC}" presName="dummy" presStyleCnt="0"/>
      <dgm:spPr/>
      <dgm:t>
        <a:bodyPr/>
        <a:lstStyle/>
        <a:p>
          <a:endParaRPr lang="en-US"/>
        </a:p>
      </dgm:t>
    </dgm:pt>
    <dgm:pt modelId="{AB5EA71A-DFC6-4637-AECE-005D13E3C495}" type="pres">
      <dgm:prSet presAssocID="{C8F427AD-BB93-4281-9902-1AC62BF32D91}" presName="sibTrans" presStyleLbl="sibTrans2D1" presStyleIdx="7" presStyleCnt="12"/>
      <dgm:spPr/>
      <dgm:t>
        <a:bodyPr/>
        <a:lstStyle/>
        <a:p>
          <a:endParaRPr lang="en-US"/>
        </a:p>
      </dgm:t>
    </dgm:pt>
    <dgm:pt modelId="{63D21776-B21E-4EF2-8F46-F3CDE0EDCA25}" type="pres">
      <dgm:prSet presAssocID="{A5763A0F-D17C-4693-AE31-3DEF60641BB8}" presName="node" presStyleLbl="node1" presStyleIdx="8" presStyleCnt="12" custScaleX="171870" custScaleY="133458" custRadScaleRad="100872" custRadScaleInc="-8475">
        <dgm:presLayoutVars>
          <dgm:bulletEnabled val="1"/>
        </dgm:presLayoutVars>
      </dgm:prSet>
      <dgm:spPr/>
      <dgm:t>
        <a:bodyPr/>
        <a:lstStyle/>
        <a:p>
          <a:endParaRPr lang="en-US"/>
        </a:p>
      </dgm:t>
    </dgm:pt>
    <dgm:pt modelId="{EBE17D8B-3A83-49ED-9CB4-2144B32AF191}" type="pres">
      <dgm:prSet presAssocID="{A5763A0F-D17C-4693-AE31-3DEF60641BB8}" presName="dummy" presStyleCnt="0"/>
      <dgm:spPr/>
      <dgm:t>
        <a:bodyPr/>
        <a:lstStyle/>
        <a:p>
          <a:endParaRPr lang="en-US"/>
        </a:p>
      </dgm:t>
    </dgm:pt>
    <dgm:pt modelId="{40A23373-B54D-4019-8C4F-28DBF327B683}" type="pres">
      <dgm:prSet presAssocID="{E95637E9-071A-457C-838D-EBA7F7E7CA8C}" presName="sibTrans" presStyleLbl="sibTrans2D1" presStyleIdx="8" presStyleCnt="12"/>
      <dgm:spPr/>
      <dgm:t>
        <a:bodyPr/>
        <a:lstStyle/>
        <a:p>
          <a:endParaRPr lang="en-US"/>
        </a:p>
      </dgm:t>
    </dgm:pt>
    <dgm:pt modelId="{F50BAB02-849C-43AB-A9AB-2C0EE4F7F7DB}" type="pres">
      <dgm:prSet presAssocID="{417B5D14-DD69-4D77-BAC0-9F4FB1EA4B77}" presName="node" presStyleLbl="node1" presStyleIdx="9" presStyleCnt="12" custScaleX="171870" custScaleY="133458" custRadScaleRad="100015" custRadScaleInc="-9870">
        <dgm:presLayoutVars>
          <dgm:bulletEnabled val="1"/>
        </dgm:presLayoutVars>
      </dgm:prSet>
      <dgm:spPr/>
      <dgm:t>
        <a:bodyPr/>
        <a:lstStyle/>
        <a:p>
          <a:endParaRPr lang="en-US"/>
        </a:p>
      </dgm:t>
    </dgm:pt>
    <dgm:pt modelId="{B1EC2B34-A5DC-456A-B57D-4B0E8DAB2F64}" type="pres">
      <dgm:prSet presAssocID="{417B5D14-DD69-4D77-BAC0-9F4FB1EA4B77}" presName="dummy" presStyleCnt="0"/>
      <dgm:spPr/>
      <dgm:t>
        <a:bodyPr/>
        <a:lstStyle/>
        <a:p>
          <a:endParaRPr lang="en-US"/>
        </a:p>
      </dgm:t>
    </dgm:pt>
    <dgm:pt modelId="{C4F01DEC-EE5A-4A1F-8784-A22CBD6B861F}" type="pres">
      <dgm:prSet presAssocID="{4B151F6B-0C74-46EA-BF0F-01D7DB437423}" presName="sibTrans" presStyleLbl="sibTrans2D1" presStyleIdx="9" presStyleCnt="12"/>
      <dgm:spPr/>
      <dgm:t>
        <a:bodyPr/>
        <a:lstStyle/>
        <a:p>
          <a:endParaRPr lang="en-US"/>
        </a:p>
      </dgm:t>
    </dgm:pt>
    <dgm:pt modelId="{13D970DF-8A79-4F0D-A022-3AD31EAD81F0}" type="pres">
      <dgm:prSet presAssocID="{70084D65-96A9-4EEE-8E6E-CB7469134172}" presName="node" presStyleLbl="node1" presStyleIdx="10" presStyleCnt="12" custScaleX="171870" custScaleY="133458" custRadScaleRad="99150" custRadScaleInc="-8622">
        <dgm:presLayoutVars>
          <dgm:bulletEnabled val="1"/>
        </dgm:presLayoutVars>
      </dgm:prSet>
      <dgm:spPr/>
      <dgm:t>
        <a:bodyPr/>
        <a:lstStyle/>
        <a:p>
          <a:endParaRPr lang="en-US"/>
        </a:p>
      </dgm:t>
    </dgm:pt>
    <dgm:pt modelId="{D4782603-3380-4DDC-AAFA-5BDC137928B5}" type="pres">
      <dgm:prSet presAssocID="{70084D65-96A9-4EEE-8E6E-CB7469134172}" presName="dummy" presStyleCnt="0"/>
      <dgm:spPr/>
      <dgm:t>
        <a:bodyPr/>
        <a:lstStyle/>
        <a:p>
          <a:endParaRPr lang="en-US"/>
        </a:p>
      </dgm:t>
    </dgm:pt>
    <dgm:pt modelId="{84E03930-532C-4414-9C68-1FB63C8DD022}" type="pres">
      <dgm:prSet presAssocID="{017C5A43-5BFA-4357-BE9B-60179A8BF4BF}" presName="sibTrans" presStyleLbl="sibTrans2D1" presStyleIdx="10" presStyleCnt="12"/>
      <dgm:spPr/>
      <dgm:t>
        <a:bodyPr/>
        <a:lstStyle/>
        <a:p>
          <a:endParaRPr lang="en-US"/>
        </a:p>
      </dgm:t>
    </dgm:pt>
    <dgm:pt modelId="{6790FED8-1D60-409D-B848-BFB8D6FE46DD}" type="pres">
      <dgm:prSet presAssocID="{55FB03E4-3539-4CF0-A6A7-9414F3BFECB3}" presName="node" presStyleLbl="node1" presStyleIdx="11" presStyleCnt="12" custScaleX="171870" custScaleY="133458">
        <dgm:presLayoutVars>
          <dgm:bulletEnabled val="1"/>
        </dgm:presLayoutVars>
      </dgm:prSet>
      <dgm:spPr/>
      <dgm:t>
        <a:bodyPr/>
        <a:lstStyle/>
        <a:p>
          <a:endParaRPr lang="en-US"/>
        </a:p>
      </dgm:t>
    </dgm:pt>
    <dgm:pt modelId="{696AD2D3-9119-4E7D-A3FA-E52B125DDCE3}" type="pres">
      <dgm:prSet presAssocID="{55FB03E4-3539-4CF0-A6A7-9414F3BFECB3}" presName="dummy" presStyleCnt="0"/>
      <dgm:spPr/>
      <dgm:t>
        <a:bodyPr/>
        <a:lstStyle/>
        <a:p>
          <a:endParaRPr lang="en-US"/>
        </a:p>
      </dgm:t>
    </dgm:pt>
    <dgm:pt modelId="{3A13F506-9B96-4A45-9A3E-83E53BDE5E90}" type="pres">
      <dgm:prSet presAssocID="{773A7BE5-7503-4137-9472-CBE34064F6B3}" presName="sibTrans" presStyleLbl="sibTrans2D1" presStyleIdx="11" presStyleCnt="12"/>
      <dgm:spPr/>
      <dgm:t>
        <a:bodyPr/>
        <a:lstStyle/>
        <a:p>
          <a:endParaRPr lang="en-US"/>
        </a:p>
      </dgm:t>
    </dgm:pt>
  </dgm:ptLst>
  <dgm:cxnLst>
    <dgm:cxn modelId="{AB589D1F-3E29-45AF-9C2A-03DB79EB3ACB}" type="presOf" srcId="{142DC993-13C7-490B-BA20-23859CDDC91E}" destId="{93DD02C3-12AC-42B1-9A15-34B1E7302653}" srcOrd="0" destOrd="0" presId="urn:microsoft.com/office/officeart/2005/8/layout/radial6"/>
    <dgm:cxn modelId="{4040A4EF-23AE-4E69-AB67-AFAA46507EC1}" type="presOf" srcId="{E95637E9-071A-457C-838D-EBA7F7E7CA8C}" destId="{40A23373-B54D-4019-8C4F-28DBF327B683}" srcOrd="0" destOrd="0" presId="urn:microsoft.com/office/officeart/2005/8/layout/radial6"/>
    <dgm:cxn modelId="{E859D76E-46A6-4FAF-9572-8F8F0083CF30}" type="presOf" srcId="{9F0E0EE5-B641-4955-A66B-AE2474DF7949}" destId="{3B2E6376-4603-402B-9CA1-C9247B5BF0F2}" srcOrd="0" destOrd="0" presId="urn:microsoft.com/office/officeart/2005/8/layout/radial6"/>
    <dgm:cxn modelId="{B0F1F3F0-AA7D-4067-98A1-5379B0D93170}" type="presOf" srcId="{5472375E-26BC-442C-BDB4-4AC70CD4A8B3}" destId="{E1D75447-5B61-4D86-9BCB-AA770F0B9EC4}" srcOrd="0" destOrd="0" presId="urn:microsoft.com/office/officeart/2005/8/layout/radial6"/>
    <dgm:cxn modelId="{A4C57F0F-A26F-4D49-A104-DABFB664DD60}" type="presOf" srcId="{89D2CDD9-8361-4ED1-A9B9-D5EDCCF57975}" destId="{DC50BC02-228B-4037-9D94-10A4F43147F8}" srcOrd="0" destOrd="0" presId="urn:microsoft.com/office/officeart/2005/8/layout/radial6"/>
    <dgm:cxn modelId="{F71785EF-7E0B-4A1F-B53D-4D681C8F6E49}" type="presOf" srcId="{C32F55F7-30A9-4461-BB5E-4C8B31F4C9D4}" destId="{66EEE3FF-591D-4FCB-8E80-B79D5BB7BA8A}" srcOrd="0" destOrd="0" presId="urn:microsoft.com/office/officeart/2005/8/layout/radial6"/>
    <dgm:cxn modelId="{6BE18183-1B67-481C-8988-CD9A10B972F8}" srcId="{CD302138-4D9E-4A08-8B09-958260F9D37D}" destId="{89D2CDD9-8361-4ED1-A9B9-D5EDCCF57975}" srcOrd="3" destOrd="0" parTransId="{320B84A2-ED3F-4B01-AED4-0925726B4F85}" sibTransId="{9E302257-9F06-451D-B705-63A6A2EB04DE}"/>
    <dgm:cxn modelId="{76B50698-870E-47F6-9F7E-605992C2D338}" type="presOf" srcId="{CD302138-4D9E-4A08-8B09-958260F9D37D}" destId="{6F36DEF5-2E14-482C-A186-407DA8232FDF}" srcOrd="0" destOrd="0" presId="urn:microsoft.com/office/officeart/2005/8/layout/radial6"/>
    <dgm:cxn modelId="{1850AA56-E780-4804-9627-6D9E41304664}" type="presOf" srcId="{99F77B8B-18DE-4C76-BCA0-3641FCB1B6D6}" destId="{237368E2-61CF-4D6A-A5CB-CE2A11E7F474}" srcOrd="0" destOrd="0" presId="urn:microsoft.com/office/officeart/2005/8/layout/radial6"/>
    <dgm:cxn modelId="{166FEB0A-3C3F-43A9-A3C7-44F5B2638BC0}" type="presOf" srcId="{9E302257-9F06-451D-B705-63A6A2EB04DE}" destId="{182C4965-A275-4D52-945E-12FEF78C825C}" srcOrd="0" destOrd="0" presId="urn:microsoft.com/office/officeart/2005/8/layout/radial6"/>
    <dgm:cxn modelId="{9DFC2340-B653-4A2D-A693-7B5A55CC7459}" type="presOf" srcId="{76A9858B-4C4F-4238-ABA8-30FB61F56CC9}" destId="{A0EBAC0F-F29D-4DA3-8FE7-045918C778B9}" srcOrd="0" destOrd="0" presId="urn:microsoft.com/office/officeart/2005/8/layout/radial6"/>
    <dgm:cxn modelId="{03D26098-CB01-4837-B48B-9B1C20D119DF}" type="presOf" srcId="{773A7BE5-7503-4137-9472-CBE34064F6B3}" destId="{3A13F506-9B96-4A45-9A3E-83E53BDE5E90}" srcOrd="0" destOrd="0" presId="urn:microsoft.com/office/officeart/2005/8/layout/radial6"/>
    <dgm:cxn modelId="{03C76697-0204-45F9-98E1-851E14710AB3}" type="presOf" srcId="{70084D65-96A9-4EEE-8E6E-CB7469134172}" destId="{13D970DF-8A79-4F0D-A022-3AD31EAD81F0}" srcOrd="0" destOrd="0" presId="urn:microsoft.com/office/officeart/2005/8/layout/radial6"/>
    <dgm:cxn modelId="{29090C9C-C8C4-4F75-9387-2C57A8CF4C7C}" type="presOf" srcId="{E11ED1FB-A846-47CC-B57E-AA6AEA1DA27C}" destId="{6C78A55F-ECB3-409D-AE7B-B35951242399}" srcOrd="0" destOrd="0" presId="urn:microsoft.com/office/officeart/2005/8/layout/radial6"/>
    <dgm:cxn modelId="{4A745EB9-FBBB-49FD-9E3A-53396D52F9F4}" type="presOf" srcId="{606EDBD8-97C2-4E4C-8532-8F85BF2E5E7C}" destId="{8E52BFF4-5308-4D1A-818A-65CB89881247}" srcOrd="0" destOrd="0" presId="urn:microsoft.com/office/officeart/2005/8/layout/radial6"/>
    <dgm:cxn modelId="{A218C198-27F5-4F4F-93FB-511B350B21E7}" type="presOf" srcId="{2CE3223D-FE87-41FE-8693-EA338821B9A2}" destId="{AF3784C7-F94E-464E-AD4F-03D2C32745E1}" srcOrd="0" destOrd="0" presId="urn:microsoft.com/office/officeart/2005/8/layout/radial6"/>
    <dgm:cxn modelId="{07356229-651C-4331-963A-07EE8A3FCC5D}" type="presOf" srcId="{C975624A-8740-438E-B78A-959C64B9D2B7}" destId="{67CC1B6A-D882-4A24-A5A1-67FF97AE5050}" srcOrd="0" destOrd="0" presId="urn:microsoft.com/office/officeart/2005/8/layout/radial6"/>
    <dgm:cxn modelId="{555E3CFA-89C5-4AFC-B766-A862548A7F3A}" srcId="{CD302138-4D9E-4A08-8B09-958260F9D37D}" destId="{55FB03E4-3539-4CF0-A6A7-9414F3BFECB3}" srcOrd="11" destOrd="0" parTransId="{F4842665-CA1C-455E-84F0-15CDB58375AB}" sibTransId="{773A7BE5-7503-4137-9472-CBE34064F6B3}"/>
    <dgm:cxn modelId="{7A257384-EBFA-45A6-8190-4C8ED7999B17}" type="presOf" srcId="{55FB03E4-3539-4CF0-A6A7-9414F3BFECB3}" destId="{6790FED8-1D60-409D-B848-BFB8D6FE46DD}" srcOrd="0" destOrd="0" presId="urn:microsoft.com/office/officeart/2005/8/layout/radial6"/>
    <dgm:cxn modelId="{60576BBE-680A-4975-9D5E-D0586DB10DD5}" type="presOf" srcId="{4B151F6B-0C74-46EA-BF0F-01D7DB437423}" destId="{C4F01DEC-EE5A-4A1F-8784-A22CBD6B861F}" srcOrd="0" destOrd="0" presId="urn:microsoft.com/office/officeart/2005/8/layout/radial6"/>
    <dgm:cxn modelId="{EC7068F3-E754-4EB5-85A3-2F48394946F3}" srcId="{CD302138-4D9E-4A08-8B09-958260F9D37D}" destId="{B5DFAC77-D3EE-4877-9DCA-14CD3FC788DC}" srcOrd="7" destOrd="0" parTransId="{C464B9A3-5BEE-4641-9FC1-F6FB4BCB1A78}" sibTransId="{C8F427AD-BB93-4281-9902-1AC62BF32D91}"/>
    <dgm:cxn modelId="{26C26DCA-ABB0-4DF3-BD48-E9CB5B2B7094}" srcId="{99F77B8B-18DE-4C76-BCA0-3641FCB1B6D6}" destId="{CD302138-4D9E-4A08-8B09-958260F9D37D}" srcOrd="0" destOrd="0" parTransId="{74352092-3B22-46D3-8066-127B5C3150BF}" sibTransId="{D2454AB3-A819-48CC-BCC8-833725B2A1D3}"/>
    <dgm:cxn modelId="{7D9DCAAA-491B-4E56-A367-6DBF55BDBCFD}" srcId="{CD302138-4D9E-4A08-8B09-958260F9D37D}" destId="{70084D65-96A9-4EEE-8E6E-CB7469134172}" srcOrd="10" destOrd="0" parTransId="{AE513FC6-595B-4A36-8A05-12059C608E32}" sibTransId="{017C5A43-5BFA-4357-BE9B-60179A8BF4BF}"/>
    <dgm:cxn modelId="{93CF0393-F3CB-41C2-A4DA-95F808FC61EC}" srcId="{CD302138-4D9E-4A08-8B09-958260F9D37D}" destId="{5472375E-26BC-442C-BDB4-4AC70CD4A8B3}" srcOrd="0" destOrd="0" parTransId="{F75B0AF0-A7E8-4392-8730-679B8E303E7C}" sibTransId="{C975624A-8740-438E-B78A-959C64B9D2B7}"/>
    <dgm:cxn modelId="{75AD8D09-D68D-4E14-87BF-3AAFFC80A4D4}" type="presOf" srcId="{A5763A0F-D17C-4693-AE31-3DEF60641BB8}" destId="{63D21776-B21E-4EF2-8F46-F3CDE0EDCA25}" srcOrd="0" destOrd="0" presId="urn:microsoft.com/office/officeart/2005/8/layout/radial6"/>
    <dgm:cxn modelId="{868F52C9-FB8F-49B6-B0BF-36A60A63ED1E}" srcId="{CD302138-4D9E-4A08-8B09-958260F9D37D}" destId="{158F46FA-122E-4782-94AD-958A6878BB31}" srcOrd="5" destOrd="0" parTransId="{C4B2057B-066A-4B74-B2A9-B8A4E8BEB750}" sibTransId="{606EDBD8-97C2-4E4C-8532-8F85BF2E5E7C}"/>
    <dgm:cxn modelId="{2B8EEA7C-EB4B-4BCB-A6C7-2E3A7C103EC9}" type="presOf" srcId="{C8F427AD-BB93-4281-9902-1AC62BF32D91}" destId="{AB5EA71A-DFC6-4637-AECE-005D13E3C495}" srcOrd="0" destOrd="0" presId="urn:microsoft.com/office/officeart/2005/8/layout/radial6"/>
    <dgm:cxn modelId="{FB1C1FB7-7632-4075-A90D-C335891EA0F1}" srcId="{CD302138-4D9E-4A08-8B09-958260F9D37D}" destId="{A5763A0F-D17C-4693-AE31-3DEF60641BB8}" srcOrd="8" destOrd="0" parTransId="{3EB92E37-CBE4-4804-9B32-6A0313144E24}" sibTransId="{E95637E9-071A-457C-838D-EBA7F7E7CA8C}"/>
    <dgm:cxn modelId="{37809E5D-F415-4627-A573-FD1FE7E3DBCF}" srcId="{CD302138-4D9E-4A08-8B09-958260F9D37D}" destId="{417B5D14-DD69-4D77-BAC0-9F4FB1EA4B77}" srcOrd="9" destOrd="0" parTransId="{133BB665-259F-4C91-974F-342ADA655F7D}" sibTransId="{4B151F6B-0C74-46EA-BF0F-01D7DB437423}"/>
    <dgm:cxn modelId="{98F955C8-CBD1-4E95-89B0-32D856B60B8A}" srcId="{CD302138-4D9E-4A08-8B09-958260F9D37D}" destId="{C32F55F7-30A9-4461-BB5E-4C8B31F4C9D4}" srcOrd="6" destOrd="0" parTransId="{5CC4CFAC-71B4-45DB-9878-01B1EC5E6757}" sibTransId="{1B78BE1E-E9B9-4A90-99AD-2732FE1A23D1}"/>
    <dgm:cxn modelId="{B47580AF-A542-4F5E-9C64-4AA8C8F841D1}" type="presOf" srcId="{1B78BE1E-E9B9-4A90-99AD-2732FE1A23D1}" destId="{7D491C56-C601-48E2-BA69-7924F19F2A4E}" srcOrd="0" destOrd="0" presId="urn:microsoft.com/office/officeart/2005/8/layout/radial6"/>
    <dgm:cxn modelId="{A0BDBF10-7B44-4BE8-B8D0-3EAE693DB0A0}" type="presOf" srcId="{017C5A43-5BFA-4357-BE9B-60179A8BF4BF}" destId="{84E03930-532C-4414-9C68-1FB63C8DD022}" srcOrd="0" destOrd="0" presId="urn:microsoft.com/office/officeart/2005/8/layout/radial6"/>
    <dgm:cxn modelId="{23FF4B02-9457-4C26-9D89-EC6DEFFB266F}" srcId="{CD302138-4D9E-4A08-8B09-958260F9D37D}" destId="{76A9858B-4C4F-4238-ABA8-30FB61F56CC9}" srcOrd="4" destOrd="0" parTransId="{0F48DD7F-462B-42A1-B0AC-D1D18C18E024}" sibTransId="{9F0E0EE5-B641-4955-A66B-AE2474DF7949}"/>
    <dgm:cxn modelId="{3A61C108-65E8-416A-B913-57E5BDA72170}" type="presOf" srcId="{158F46FA-122E-4782-94AD-958A6878BB31}" destId="{1AB89745-7292-4CC9-BDDA-0D02CDCF0577}" srcOrd="0" destOrd="0" presId="urn:microsoft.com/office/officeart/2005/8/layout/radial6"/>
    <dgm:cxn modelId="{33D90609-5571-4C88-A00B-A97E4C1561CE}" srcId="{CD302138-4D9E-4A08-8B09-958260F9D37D}" destId="{2CE3223D-FE87-41FE-8693-EA338821B9A2}" srcOrd="1" destOrd="0" parTransId="{2975905A-69F4-45FA-BC6D-180330A7ED80}" sibTransId="{E11ED1FB-A846-47CC-B57E-AA6AEA1DA27C}"/>
    <dgm:cxn modelId="{A3EEED10-03D7-4F56-BC02-FA02DAAE1C37}" type="presOf" srcId="{1F712FE3-12CA-4735-ABBC-DE273FFBE06F}" destId="{3CEB13C5-DA2E-4613-9B0D-9B5BDB67164D}" srcOrd="0" destOrd="0" presId="urn:microsoft.com/office/officeart/2005/8/layout/radial6"/>
    <dgm:cxn modelId="{345270B4-74D9-4985-BA44-30F1538204C9}" srcId="{CD302138-4D9E-4A08-8B09-958260F9D37D}" destId="{1F712FE3-12CA-4735-ABBC-DE273FFBE06F}" srcOrd="2" destOrd="0" parTransId="{D6F1A8EB-CF97-4B25-B43C-F3F77A714789}" sibTransId="{142DC993-13C7-490B-BA20-23859CDDC91E}"/>
    <dgm:cxn modelId="{10069424-432E-41D4-8E10-58ED6435BF26}" type="presOf" srcId="{417B5D14-DD69-4D77-BAC0-9F4FB1EA4B77}" destId="{F50BAB02-849C-43AB-A9AB-2C0EE4F7F7DB}" srcOrd="0" destOrd="0" presId="urn:microsoft.com/office/officeart/2005/8/layout/radial6"/>
    <dgm:cxn modelId="{F5E34985-B2C7-4975-BD79-1A9322ACFE67}" type="presOf" srcId="{B5DFAC77-D3EE-4877-9DCA-14CD3FC788DC}" destId="{4FCE84AD-70D3-416B-AFBC-069A934FE735}" srcOrd="0" destOrd="0" presId="urn:microsoft.com/office/officeart/2005/8/layout/radial6"/>
    <dgm:cxn modelId="{90E4C813-B8A6-4A7A-A6DE-EF26B465EAD1}" type="presParOf" srcId="{237368E2-61CF-4D6A-A5CB-CE2A11E7F474}" destId="{6F36DEF5-2E14-482C-A186-407DA8232FDF}" srcOrd="0" destOrd="0" presId="urn:microsoft.com/office/officeart/2005/8/layout/radial6"/>
    <dgm:cxn modelId="{8EC51E2C-BEA5-42DF-9736-BD7C8B6E7749}" type="presParOf" srcId="{237368E2-61CF-4D6A-A5CB-CE2A11E7F474}" destId="{E1D75447-5B61-4D86-9BCB-AA770F0B9EC4}" srcOrd="1" destOrd="0" presId="urn:microsoft.com/office/officeart/2005/8/layout/radial6"/>
    <dgm:cxn modelId="{F68FBB3A-D19F-4129-980B-C4FDF4B7C4E1}" type="presParOf" srcId="{237368E2-61CF-4D6A-A5CB-CE2A11E7F474}" destId="{65C849B3-7E92-454A-8852-CFD7155A0D33}" srcOrd="2" destOrd="0" presId="urn:microsoft.com/office/officeart/2005/8/layout/radial6"/>
    <dgm:cxn modelId="{F74FF467-9435-48A2-95CD-5601AD8C7BDB}" type="presParOf" srcId="{237368E2-61CF-4D6A-A5CB-CE2A11E7F474}" destId="{67CC1B6A-D882-4A24-A5A1-67FF97AE5050}" srcOrd="3" destOrd="0" presId="urn:microsoft.com/office/officeart/2005/8/layout/radial6"/>
    <dgm:cxn modelId="{E16F3F74-3FFE-4932-8C68-818203429BE3}" type="presParOf" srcId="{237368E2-61CF-4D6A-A5CB-CE2A11E7F474}" destId="{AF3784C7-F94E-464E-AD4F-03D2C32745E1}" srcOrd="4" destOrd="0" presId="urn:microsoft.com/office/officeart/2005/8/layout/radial6"/>
    <dgm:cxn modelId="{46B2E02E-3931-4457-992B-C0E52231E23D}" type="presParOf" srcId="{237368E2-61CF-4D6A-A5CB-CE2A11E7F474}" destId="{FB396974-8A81-4D4D-BAD0-247851ECA188}" srcOrd="5" destOrd="0" presId="urn:microsoft.com/office/officeart/2005/8/layout/radial6"/>
    <dgm:cxn modelId="{70A96DCE-8EEF-4516-9289-92FAEE4831A7}" type="presParOf" srcId="{237368E2-61CF-4D6A-A5CB-CE2A11E7F474}" destId="{6C78A55F-ECB3-409D-AE7B-B35951242399}" srcOrd="6" destOrd="0" presId="urn:microsoft.com/office/officeart/2005/8/layout/radial6"/>
    <dgm:cxn modelId="{83A262E8-A9DB-440C-8A96-629156A5E939}" type="presParOf" srcId="{237368E2-61CF-4D6A-A5CB-CE2A11E7F474}" destId="{3CEB13C5-DA2E-4613-9B0D-9B5BDB67164D}" srcOrd="7" destOrd="0" presId="urn:microsoft.com/office/officeart/2005/8/layout/radial6"/>
    <dgm:cxn modelId="{BD6035B3-8980-4E87-A2AF-07B412B95FDD}" type="presParOf" srcId="{237368E2-61CF-4D6A-A5CB-CE2A11E7F474}" destId="{042BDBF1-FDBA-4026-8418-0526ADCE09C9}" srcOrd="8" destOrd="0" presId="urn:microsoft.com/office/officeart/2005/8/layout/radial6"/>
    <dgm:cxn modelId="{7E67387C-2E19-4B2A-B13C-81969D084D82}" type="presParOf" srcId="{237368E2-61CF-4D6A-A5CB-CE2A11E7F474}" destId="{93DD02C3-12AC-42B1-9A15-34B1E7302653}" srcOrd="9" destOrd="0" presId="urn:microsoft.com/office/officeart/2005/8/layout/radial6"/>
    <dgm:cxn modelId="{612A7F7B-885B-43CF-A2CE-4A4A6C25B362}" type="presParOf" srcId="{237368E2-61CF-4D6A-A5CB-CE2A11E7F474}" destId="{DC50BC02-228B-4037-9D94-10A4F43147F8}" srcOrd="10" destOrd="0" presId="urn:microsoft.com/office/officeart/2005/8/layout/radial6"/>
    <dgm:cxn modelId="{B3CAC508-98B9-4348-A67F-9D42E8FCADB4}" type="presParOf" srcId="{237368E2-61CF-4D6A-A5CB-CE2A11E7F474}" destId="{ACDC8E5D-B2FF-438A-993A-5AB1C7454E8D}" srcOrd="11" destOrd="0" presId="urn:microsoft.com/office/officeart/2005/8/layout/radial6"/>
    <dgm:cxn modelId="{8C297985-0FBB-4B4B-BBCC-6D50A98009BD}" type="presParOf" srcId="{237368E2-61CF-4D6A-A5CB-CE2A11E7F474}" destId="{182C4965-A275-4D52-945E-12FEF78C825C}" srcOrd="12" destOrd="0" presId="urn:microsoft.com/office/officeart/2005/8/layout/radial6"/>
    <dgm:cxn modelId="{0FB7F8DA-F598-41B3-BDCA-11B3E2BD55D3}" type="presParOf" srcId="{237368E2-61CF-4D6A-A5CB-CE2A11E7F474}" destId="{A0EBAC0F-F29D-4DA3-8FE7-045918C778B9}" srcOrd="13" destOrd="0" presId="urn:microsoft.com/office/officeart/2005/8/layout/radial6"/>
    <dgm:cxn modelId="{B3EB18A8-69AC-4DBE-8614-B701D5EB49CA}" type="presParOf" srcId="{237368E2-61CF-4D6A-A5CB-CE2A11E7F474}" destId="{34631C41-187E-434E-A71B-44D2B721E42C}" srcOrd="14" destOrd="0" presId="urn:microsoft.com/office/officeart/2005/8/layout/radial6"/>
    <dgm:cxn modelId="{0E57A2B4-F45F-47CA-B77A-53B515524732}" type="presParOf" srcId="{237368E2-61CF-4D6A-A5CB-CE2A11E7F474}" destId="{3B2E6376-4603-402B-9CA1-C9247B5BF0F2}" srcOrd="15" destOrd="0" presId="urn:microsoft.com/office/officeart/2005/8/layout/radial6"/>
    <dgm:cxn modelId="{DFBA4C7D-4F3A-4339-A205-F0C29E7C83CB}" type="presParOf" srcId="{237368E2-61CF-4D6A-A5CB-CE2A11E7F474}" destId="{1AB89745-7292-4CC9-BDDA-0D02CDCF0577}" srcOrd="16" destOrd="0" presId="urn:microsoft.com/office/officeart/2005/8/layout/radial6"/>
    <dgm:cxn modelId="{F9CC0444-D2E0-4316-8C01-580B7D27E811}" type="presParOf" srcId="{237368E2-61CF-4D6A-A5CB-CE2A11E7F474}" destId="{41384457-329A-48F7-975E-85081E0E3E67}" srcOrd="17" destOrd="0" presId="urn:microsoft.com/office/officeart/2005/8/layout/radial6"/>
    <dgm:cxn modelId="{0AF3047F-33FC-4D74-A5FA-EE72B2F1A54D}" type="presParOf" srcId="{237368E2-61CF-4D6A-A5CB-CE2A11E7F474}" destId="{8E52BFF4-5308-4D1A-818A-65CB89881247}" srcOrd="18" destOrd="0" presId="urn:microsoft.com/office/officeart/2005/8/layout/radial6"/>
    <dgm:cxn modelId="{F4213EBD-699F-4D29-B3BA-76D7D078C656}" type="presParOf" srcId="{237368E2-61CF-4D6A-A5CB-CE2A11E7F474}" destId="{66EEE3FF-591D-4FCB-8E80-B79D5BB7BA8A}" srcOrd="19" destOrd="0" presId="urn:microsoft.com/office/officeart/2005/8/layout/radial6"/>
    <dgm:cxn modelId="{C54F1679-6E51-4AA9-91D7-9A4CE97B5C37}" type="presParOf" srcId="{237368E2-61CF-4D6A-A5CB-CE2A11E7F474}" destId="{E24FF08F-502D-4FAD-9543-624EE76C8893}" srcOrd="20" destOrd="0" presId="urn:microsoft.com/office/officeart/2005/8/layout/radial6"/>
    <dgm:cxn modelId="{BFA53CAC-9DC5-47C9-9783-2880BF94AA98}" type="presParOf" srcId="{237368E2-61CF-4D6A-A5CB-CE2A11E7F474}" destId="{7D491C56-C601-48E2-BA69-7924F19F2A4E}" srcOrd="21" destOrd="0" presId="urn:microsoft.com/office/officeart/2005/8/layout/radial6"/>
    <dgm:cxn modelId="{8846350D-DA9E-45B5-8D9E-4DC83E37C4CC}" type="presParOf" srcId="{237368E2-61CF-4D6A-A5CB-CE2A11E7F474}" destId="{4FCE84AD-70D3-416B-AFBC-069A934FE735}" srcOrd="22" destOrd="0" presId="urn:microsoft.com/office/officeart/2005/8/layout/radial6"/>
    <dgm:cxn modelId="{2CF87AD1-0D1F-4451-8098-CA438DB515FD}" type="presParOf" srcId="{237368E2-61CF-4D6A-A5CB-CE2A11E7F474}" destId="{EDDA41CC-C30C-4AE1-A9DA-4F2314E9FB2D}" srcOrd="23" destOrd="0" presId="urn:microsoft.com/office/officeart/2005/8/layout/radial6"/>
    <dgm:cxn modelId="{2FD19CB0-826F-4F2E-8CD9-EF005F303CB5}" type="presParOf" srcId="{237368E2-61CF-4D6A-A5CB-CE2A11E7F474}" destId="{AB5EA71A-DFC6-4637-AECE-005D13E3C495}" srcOrd="24" destOrd="0" presId="urn:microsoft.com/office/officeart/2005/8/layout/radial6"/>
    <dgm:cxn modelId="{47184E45-2D92-4F5D-BE06-4727758984D4}" type="presParOf" srcId="{237368E2-61CF-4D6A-A5CB-CE2A11E7F474}" destId="{63D21776-B21E-4EF2-8F46-F3CDE0EDCA25}" srcOrd="25" destOrd="0" presId="urn:microsoft.com/office/officeart/2005/8/layout/radial6"/>
    <dgm:cxn modelId="{538E2864-B118-42FB-9570-75DF37525E0E}" type="presParOf" srcId="{237368E2-61CF-4D6A-A5CB-CE2A11E7F474}" destId="{EBE17D8B-3A83-49ED-9CB4-2144B32AF191}" srcOrd="26" destOrd="0" presId="urn:microsoft.com/office/officeart/2005/8/layout/radial6"/>
    <dgm:cxn modelId="{99206F5C-2A64-431B-A657-558B09F3D66B}" type="presParOf" srcId="{237368E2-61CF-4D6A-A5CB-CE2A11E7F474}" destId="{40A23373-B54D-4019-8C4F-28DBF327B683}" srcOrd="27" destOrd="0" presId="urn:microsoft.com/office/officeart/2005/8/layout/radial6"/>
    <dgm:cxn modelId="{80213FC2-A103-4F97-BFE0-7D896AC99EAA}" type="presParOf" srcId="{237368E2-61CF-4D6A-A5CB-CE2A11E7F474}" destId="{F50BAB02-849C-43AB-A9AB-2C0EE4F7F7DB}" srcOrd="28" destOrd="0" presId="urn:microsoft.com/office/officeart/2005/8/layout/radial6"/>
    <dgm:cxn modelId="{78643191-7C40-46FD-A6CC-3E768126BD74}" type="presParOf" srcId="{237368E2-61CF-4D6A-A5CB-CE2A11E7F474}" destId="{B1EC2B34-A5DC-456A-B57D-4B0E8DAB2F64}" srcOrd="29" destOrd="0" presId="urn:microsoft.com/office/officeart/2005/8/layout/radial6"/>
    <dgm:cxn modelId="{D554511C-D9A2-4A17-8248-66B2E4767EAA}" type="presParOf" srcId="{237368E2-61CF-4D6A-A5CB-CE2A11E7F474}" destId="{C4F01DEC-EE5A-4A1F-8784-A22CBD6B861F}" srcOrd="30" destOrd="0" presId="urn:microsoft.com/office/officeart/2005/8/layout/radial6"/>
    <dgm:cxn modelId="{0072B995-BB28-4B18-BE8E-269EE5F1EE55}" type="presParOf" srcId="{237368E2-61CF-4D6A-A5CB-CE2A11E7F474}" destId="{13D970DF-8A79-4F0D-A022-3AD31EAD81F0}" srcOrd="31" destOrd="0" presId="urn:microsoft.com/office/officeart/2005/8/layout/radial6"/>
    <dgm:cxn modelId="{01A18F42-114B-4C93-B5BA-C91A39ED14FE}" type="presParOf" srcId="{237368E2-61CF-4D6A-A5CB-CE2A11E7F474}" destId="{D4782603-3380-4DDC-AAFA-5BDC137928B5}" srcOrd="32" destOrd="0" presId="urn:microsoft.com/office/officeart/2005/8/layout/radial6"/>
    <dgm:cxn modelId="{A64FEE2E-A574-45A1-B175-C8EA5464B049}" type="presParOf" srcId="{237368E2-61CF-4D6A-A5CB-CE2A11E7F474}" destId="{84E03930-532C-4414-9C68-1FB63C8DD022}" srcOrd="33" destOrd="0" presId="urn:microsoft.com/office/officeart/2005/8/layout/radial6"/>
    <dgm:cxn modelId="{AB01F7C6-E427-4D00-AF0B-45BD06BFFFFE}" type="presParOf" srcId="{237368E2-61CF-4D6A-A5CB-CE2A11E7F474}" destId="{6790FED8-1D60-409D-B848-BFB8D6FE46DD}" srcOrd="34" destOrd="0" presId="urn:microsoft.com/office/officeart/2005/8/layout/radial6"/>
    <dgm:cxn modelId="{AB1E83BA-9F4A-4626-A53B-69F2D8F1E546}" type="presParOf" srcId="{237368E2-61CF-4D6A-A5CB-CE2A11E7F474}" destId="{696AD2D3-9119-4E7D-A3FA-E52B125DDCE3}" srcOrd="35" destOrd="0" presId="urn:microsoft.com/office/officeart/2005/8/layout/radial6"/>
    <dgm:cxn modelId="{34343E27-CFAD-4699-8165-B7222B00EF16}" type="presParOf" srcId="{237368E2-61CF-4D6A-A5CB-CE2A11E7F474}" destId="{3A13F506-9B96-4A45-9A3E-83E53BDE5E90}" srcOrd="3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4D843-77C5-41F4-813A-C70B402A6263}">
      <dsp:nvSpPr>
        <dsp:cNvPr id="0" name=""/>
        <dsp:cNvSpPr/>
      </dsp:nvSpPr>
      <dsp:spPr>
        <a:xfrm rot="5400000">
          <a:off x="653176" y="1400884"/>
          <a:ext cx="1960037" cy="326145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D56A1-1860-4BFB-B9AC-C79CFCCD92EB}">
      <dsp:nvSpPr>
        <dsp:cNvPr id="0" name=""/>
        <dsp:cNvSpPr/>
      </dsp:nvSpPr>
      <dsp:spPr>
        <a:xfrm>
          <a:off x="325997" y="2375358"/>
          <a:ext cx="2944463" cy="2580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smtClean="0">
              <a:solidFill>
                <a:schemeClr val="bg1"/>
              </a:solidFill>
            </a:rPr>
            <a:t>Developmental</a:t>
          </a:r>
          <a:endParaRPr lang="en-US" sz="3300" b="1" kern="1200" dirty="0">
            <a:solidFill>
              <a:schemeClr val="bg1"/>
            </a:solidFill>
          </a:endParaRPr>
        </a:p>
      </dsp:txBody>
      <dsp:txXfrm>
        <a:off x="325997" y="2375358"/>
        <a:ext cx="2944463" cy="2580994"/>
      </dsp:txXfrm>
    </dsp:sp>
    <dsp:sp modelId="{E4EDDABF-8BF8-4928-B1A6-2D7C8E258B3E}">
      <dsp:nvSpPr>
        <dsp:cNvPr id="0" name=""/>
        <dsp:cNvSpPr/>
      </dsp:nvSpPr>
      <dsp:spPr>
        <a:xfrm>
          <a:off x="2714901" y="1160772"/>
          <a:ext cx="555559" cy="5555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2D09F-5B1F-4609-8BD6-ABBD89B7971D}">
      <dsp:nvSpPr>
        <dsp:cNvPr id="0" name=""/>
        <dsp:cNvSpPr/>
      </dsp:nvSpPr>
      <dsp:spPr>
        <a:xfrm rot="5400000">
          <a:off x="4257774" y="508923"/>
          <a:ext cx="1960037" cy="326145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9542F-0071-42C5-9B42-969580705757}">
      <dsp:nvSpPr>
        <dsp:cNvPr id="0" name=""/>
        <dsp:cNvSpPr/>
      </dsp:nvSpPr>
      <dsp:spPr>
        <a:xfrm>
          <a:off x="3930595" y="1483396"/>
          <a:ext cx="2944463" cy="2580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smtClean="0">
              <a:solidFill>
                <a:schemeClr val="bg1"/>
              </a:solidFill>
            </a:rPr>
            <a:t>Strategic</a:t>
          </a:r>
          <a:endParaRPr lang="en-US" sz="3300" b="1" kern="1200" dirty="0">
            <a:solidFill>
              <a:schemeClr val="bg1"/>
            </a:solidFill>
          </a:endParaRPr>
        </a:p>
      </dsp:txBody>
      <dsp:txXfrm>
        <a:off x="3930595" y="1483396"/>
        <a:ext cx="2944463" cy="2580994"/>
      </dsp:txXfrm>
    </dsp:sp>
    <dsp:sp modelId="{BB565A11-53CC-48C6-852E-A4F991ECBFE7}">
      <dsp:nvSpPr>
        <dsp:cNvPr id="0" name=""/>
        <dsp:cNvSpPr/>
      </dsp:nvSpPr>
      <dsp:spPr>
        <a:xfrm>
          <a:off x="6319499" y="268810"/>
          <a:ext cx="555559" cy="5555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591D5-97FE-4C51-8B4D-7EFD01655F01}">
      <dsp:nvSpPr>
        <dsp:cNvPr id="0" name=""/>
        <dsp:cNvSpPr/>
      </dsp:nvSpPr>
      <dsp:spPr>
        <a:xfrm rot="5400000">
          <a:off x="7862373" y="-383038"/>
          <a:ext cx="1960037" cy="326145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C2990-0EAB-45F8-A33B-41DF5F80305D}">
      <dsp:nvSpPr>
        <dsp:cNvPr id="0" name=""/>
        <dsp:cNvSpPr/>
      </dsp:nvSpPr>
      <dsp:spPr>
        <a:xfrm>
          <a:off x="7535193" y="591435"/>
          <a:ext cx="2944463" cy="2580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smtClean="0">
              <a:solidFill>
                <a:schemeClr val="bg1"/>
              </a:solidFill>
            </a:rPr>
            <a:t>Highly Effective</a:t>
          </a:r>
          <a:endParaRPr lang="en-US" sz="3300" b="1" kern="1200" dirty="0">
            <a:solidFill>
              <a:schemeClr val="bg1"/>
            </a:solidFill>
          </a:endParaRPr>
        </a:p>
      </dsp:txBody>
      <dsp:txXfrm>
        <a:off x="7535193" y="591435"/>
        <a:ext cx="2944463" cy="2580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1296443"/>
          <a:ext cx="10847539" cy="1728591"/>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F8CC326-CE8B-4959-9C93-3DDB21201F1A}">
      <dsp:nvSpPr>
        <dsp:cNvPr id="0" name=""/>
        <dsp:cNvSpPr/>
      </dsp:nvSpPr>
      <dsp:spPr>
        <a:xfrm>
          <a:off x="7136" y="0"/>
          <a:ext cx="1523945" cy="17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Arial" panose="020B0604020202020204" pitchFamily="34" charset="0"/>
              <a:ea typeface="+mn-ea"/>
              <a:cs typeface="Arial" panose="020B0604020202020204" pitchFamily="34" charset="0"/>
            </a:rPr>
            <a:t>Finalize Interview Process</a:t>
          </a:r>
        </a:p>
        <a:p>
          <a:pPr lvl="0" algn="ctr" defTabSz="80010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February</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7136" y="0"/>
        <a:ext cx="1523945" cy="1728591"/>
      </dsp:txXfrm>
    </dsp:sp>
    <dsp:sp modelId="{4CB9774F-9FF5-4A77-92CD-88BCBA7F4920}">
      <dsp:nvSpPr>
        <dsp:cNvPr id="0" name=""/>
        <dsp:cNvSpPr/>
      </dsp:nvSpPr>
      <dsp:spPr>
        <a:xfrm>
          <a:off x="553035" y="1944665"/>
          <a:ext cx="432147" cy="43214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343303-9956-4868-9E99-544BEA53F272}">
      <dsp:nvSpPr>
        <dsp:cNvPr id="0" name=""/>
        <dsp:cNvSpPr/>
      </dsp:nvSpPr>
      <dsp:spPr>
        <a:xfrm>
          <a:off x="1607279" y="2592887"/>
          <a:ext cx="1523945" cy="17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Arial" panose="020B0604020202020204" pitchFamily="34" charset="0"/>
              <a:ea typeface="+mn-ea"/>
              <a:cs typeface="Arial" panose="020B0604020202020204" pitchFamily="34" charset="0"/>
            </a:rPr>
            <a:t>Schedule/ Complete Meetings</a:t>
          </a:r>
        </a:p>
        <a:p>
          <a:pPr lvl="0" algn="ctr" defTabSz="80010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March</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1607279" y="2592887"/>
        <a:ext cx="1523945" cy="1728591"/>
      </dsp:txXfrm>
    </dsp:sp>
    <dsp:sp modelId="{269D0B5C-CDB4-461A-AABE-348507B2E73A}">
      <dsp:nvSpPr>
        <dsp:cNvPr id="0" name=""/>
        <dsp:cNvSpPr/>
      </dsp:nvSpPr>
      <dsp:spPr>
        <a:xfrm>
          <a:off x="2153178" y="1944665"/>
          <a:ext cx="432147" cy="432147"/>
        </a:xfrm>
        <a:prstGeom prst="ellipse">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CF4878-C2C0-483B-9EF6-4AD3E6712A94}">
      <dsp:nvSpPr>
        <dsp:cNvPr id="0" name=""/>
        <dsp:cNvSpPr/>
      </dsp:nvSpPr>
      <dsp:spPr>
        <a:xfrm>
          <a:off x="3207422" y="-9394"/>
          <a:ext cx="1747798" cy="17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755650">
            <a:lnSpc>
              <a:spcPct val="90000"/>
            </a:lnSpc>
            <a:spcBef>
              <a:spcPct val="0"/>
            </a:spcBef>
            <a:spcAft>
              <a:spcPct val="35000"/>
            </a:spcAft>
          </a:pPr>
          <a:r>
            <a:rPr lang="en-US" sz="1800" b="1" kern="1200" dirty="0" smtClean="0">
              <a:solidFill>
                <a:schemeClr val="bg2"/>
              </a:solidFill>
              <a:latin typeface="Arial" panose="020B0604020202020204" pitchFamily="34" charset="0"/>
              <a:ea typeface="+mn-ea"/>
              <a:cs typeface="Arial" panose="020B0604020202020204" pitchFamily="34" charset="0"/>
            </a:rPr>
            <a:t>Construct Dashboards</a:t>
          </a:r>
        </a:p>
        <a:p>
          <a:pPr lvl="0" algn="ctr" defTabSz="75565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April</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3207422" y="-9394"/>
        <a:ext cx="1747798" cy="1766171"/>
      </dsp:txXfrm>
    </dsp:sp>
    <dsp:sp modelId="{F1CA1871-4BAB-475A-B33F-12E49F584AE1}">
      <dsp:nvSpPr>
        <dsp:cNvPr id="0" name=""/>
        <dsp:cNvSpPr/>
      </dsp:nvSpPr>
      <dsp:spPr>
        <a:xfrm>
          <a:off x="3865247" y="1954060"/>
          <a:ext cx="432147" cy="432147"/>
        </a:xfrm>
        <a:prstGeom prst="ellipse">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9BC0C4-7159-4D96-8B08-957F68B244E7}">
      <dsp:nvSpPr>
        <dsp:cNvPr id="0" name=""/>
        <dsp:cNvSpPr/>
      </dsp:nvSpPr>
      <dsp:spPr>
        <a:xfrm>
          <a:off x="5031417" y="2592887"/>
          <a:ext cx="1523945" cy="17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bg2"/>
              </a:solidFill>
              <a:latin typeface="Georgia" panose="02040502050405020303" pitchFamily="18" charset="0"/>
              <a:ea typeface="+mn-ea"/>
              <a:cs typeface="+mn-cs"/>
            </a:rPr>
            <a:t> </a:t>
          </a:r>
          <a:r>
            <a:rPr lang="en-US" sz="1800" b="1" kern="1200" dirty="0" smtClean="0">
              <a:solidFill>
                <a:schemeClr val="bg2"/>
              </a:solidFill>
              <a:latin typeface="Arial" panose="020B0604020202020204" pitchFamily="34" charset="0"/>
              <a:ea typeface="+mn-ea"/>
              <a:cs typeface="Arial" panose="020B0604020202020204" pitchFamily="34" charset="0"/>
            </a:rPr>
            <a:t>Survey Local Programs</a:t>
          </a:r>
        </a:p>
        <a:p>
          <a:pPr lvl="0" algn="ctr" defTabSz="62230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May</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5031417" y="2592887"/>
        <a:ext cx="1523945" cy="1728591"/>
      </dsp:txXfrm>
    </dsp:sp>
    <dsp:sp modelId="{1D346AF8-FEE3-4B3A-B605-F352D3521076}">
      <dsp:nvSpPr>
        <dsp:cNvPr id="0" name=""/>
        <dsp:cNvSpPr/>
      </dsp:nvSpPr>
      <dsp:spPr>
        <a:xfrm>
          <a:off x="5577316" y="1944665"/>
          <a:ext cx="432147" cy="432147"/>
        </a:xfrm>
        <a:prstGeom prst="ellipse">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956DE5-6029-4697-AD50-6E606A844856}">
      <dsp:nvSpPr>
        <dsp:cNvPr id="0" name=""/>
        <dsp:cNvSpPr/>
      </dsp:nvSpPr>
      <dsp:spPr>
        <a:xfrm>
          <a:off x="6631560" y="0"/>
          <a:ext cx="1523945" cy="17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Arial" panose="020B0604020202020204" pitchFamily="34" charset="0"/>
              <a:ea typeface="+mn-ea"/>
              <a:cs typeface="Arial" panose="020B0604020202020204" pitchFamily="34" charset="0"/>
            </a:rPr>
            <a:t>Develop Work Plans</a:t>
          </a:r>
        </a:p>
        <a:p>
          <a:pPr lvl="0" algn="ctr" defTabSz="80010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May/June</a:t>
          </a:r>
          <a:endParaRPr lang="en-US" sz="1400" b="1" kern="1200" dirty="0">
            <a:solidFill>
              <a:schemeClr val="bg2"/>
            </a:solidFill>
            <a:latin typeface="Arial" panose="020B0604020202020204" pitchFamily="34" charset="0"/>
            <a:ea typeface="+mn-ea"/>
            <a:cs typeface="Arial" panose="020B0604020202020204" pitchFamily="34" charset="0"/>
          </a:endParaRPr>
        </a:p>
      </dsp:txBody>
      <dsp:txXfrm>
        <a:off x="6631560" y="0"/>
        <a:ext cx="1523945" cy="1728591"/>
      </dsp:txXfrm>
    </dsp:sp>
    <dsp:sp modelId="{38E93D78-947C-4704-9E0C-D6ADB981F207}">
      <dsp:nvSpPr>
        <dsp:cNvPr id="0" name=""/>
        <dsp:cNvSpPr/>
      </dsp:nvSpPr>
      <dsp:spPr>
        <a:xfrm>
          <a:off x="7177459" y="1944665"/>
          <a:ext cx="432147" cy="432147"/>
        </a:xfrm>
        <a:prstGeom prst="ellipse">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0D9491-DEA6-4DF0-9487-3298026F8E65}">
      <dsp:nvSpPr>
        <dsp:cNvPr id="0" name=""/>
        <dsp:cNvSpPr/>
      </dsp:nvSpPr>
      <dsp:spPr>
        <a:xfrm>
          <a:off x="8231703" y="2592887"/>
          <a:ext cx="1523945" cy="172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Arial" panose="020B0604020202020204" pitchFamily="34" charset="0"/>
              <a:ea typeface="+mn-ea"/>
              <a:cs typeface="Arial" panose="020B0604020202020204" pitchFamily="34" charset="0"/>
            </a:rPr>
            <a:t>Present Work Plans</a:t>
          </a:r>
        </a:p>
        <a:p>
          <a:pPr lvl="0" algn="ctr" defTabSz="800100">
            <a:lnSpc>
              <a:spcPct val="90000"/>
            </a:lnSpc>
            <a:spcBef>
              <a:spcPct val="0"/>
            </a:spcBef>
            <a:spcAft>
              <a:spcPct val="35000"/>
            </a:spcAft>
          </a:pPr>
          <a:r>
            <a:rPr lang="en-US" sz="1400" b="1" kern="1200" dirty="0" smtClean="0">
              <a:solidFill>
                <a:schemeClr val="bg2"/>
              </a:solidFill>
              <a:latin typeface="Arial" panose="020B0604020202020204" pitchFamily="34" charset="0"/>
              <a:ea typeface="+mn-ea"/>
              <a:cs typeface="Arial" panose="020B0604020202020204" pitchFamily="34" charset="0"/>
            </a:rPr>
            <a:t>July</a:t>
          </a:r>
        </a:p>
      </dsp:txBody>
      <dsp:txXfrm>
        <a:off x="8231703" y="2592887"/>
        <a:ext cx="1523945" cy="1728591"/>
      </dsp:txXfrm>
    </dsp:sp>
    <dsp:sp modelId="{29355F57-0B64-4F03-95D5-FEEB8D283D8C}">
      <dsp:nvSpPr>
        <dsp:cNvPr id="0" name=""/>
        <dsp:cNvSpPr/>
      </dsp:nvSpPr>
      <dsp:spPr>
        <a:xfrm>
          <a:off x="8777602" y="1944665"/>
          <a:ext cx="432147" cy="43214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64314-55E9-4C7F-A00A-E3293A5CE952}">
      <dsp:nvSpPr>
        <dsp:cNvPr id="0" name=""/>
        <dsp:cNvSpPr/>
      </dsp:nvSpPr>
      <dsp:spPr>
        <a:xfrm>
          <a:off x="3514134" y="-22636"/>
          <a:ext cx="1702981" cy="9497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Finance &amp; Administration</a:t>
          </a:r>
          <a:endParaRPr lang="en-US" sz="1600" b="1" kern="1200" dirty="0">
            <a:solidFill>
              <a:schemeClr val="accent5">
                <a:lumMod val="50000"/>
              </a:schemeClr>
            </a:solidFill>
          </a:endParaRPr>
        </a:p>
      </dsp:txBody>
      <dsp:txXfrm>
        <a:off x="3560497" y="23727"/>
        <a:ext cx="1610255" cy="857030"/>
      </dsp:txXfrm>
    </dsp:sp>
    <dsp:sp modelId="{A3672CA4-9DE9-4B69-9C2A-4148A4988DE8}">
      <dsp:nvSpPr>
        <dsp:cNvPr id="0" name=""/>
        <dsp:cNvSpPr/>
      </dsp:nvSpPr>
      <dsp:spPr>
        <a:xfrm>
          <a:off x="1784123" y="452241"/>
          <a:ext cx="5163003" cy="5163003"/>
        </a:xfrm>
        <a:custGeom>
          <a:avLst/>
          <a:gdLst/>
          <a:ahLst/>
          <a:cxnLst/>
          <a:rect l="0" t="0" r="0" b="0"/>
          <a:pathLst>
            <a:path>
              <a:moveTo>
                <a:pt x="3440148" y="146984"/>
              </a:moveTo>
              <a:arcTo wR="2581501" hR="2581501" stAng="17365655" swAng="993427"/>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8C883FC-C10A-4135-94BD-5BB0AD9BB77E}">
      <dsp:nvSpPr>
        <dsp:cNvPr id="0" name=""/>
        <dsp:cNvSpPr/>
      </dsp:nvSpPr>
      <dsp:spPr>
        <a:xfrm>
          <a:off x="5532433" y="949325"/>
          <a:ext cx="1702981" cy="949756"/>
        </a:xfrm>
        <a:prstGeom prst="round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Capacity Building &amp; Planning</a:t>
          </a:r>
          <a:endParaRPr lang="en-US" sz="1600" b="1" kern="1200" dirty="0">
            <a:solidFill>
              <a:schemeClr val="accent5">
                <a:lumMod val="50000"/>
              </a:schemeClr>
            </a:solidFill>
          </a:endParaRPr>
        </a:p>
      </dsp:txBody>
      <dsp:txXfrm>
        <a:off x="5578796" y="995688"/>
        <a:ext cx="1610255" cy="857030"/>
      </dsp:txXfrm>
    </dsp:sp>
    <dsp:sp modelId="{4A449F7F-EE82-4664-8417-C4391A74FAE1}">
      <dsp:nvSpPr>
        <dsp:cNvPr id="0" name=""/>
        <dsp:cNvSpPr/>
      </dsp:nvSpPr>
      <dsp:spPr>
        <a:xfrm>
          <a:off x="1784123" y="452241"/>
          <a:ext cx="5163003" cy="5163003"/>
        </a:xfrm>
        <a:custGeom>
          <a:avLst/>
          <a:gdLst/>
          <a:ahLst/>
          <a:cxnLst/>
          <a:rect l="0" t="0" r="0" b="0"/>
          <a:pathLst>
            <a:path>
              <a:moveTo>
                <a:pt x="4905788" y="1458184"/>
              </a:moveTo>
              <a:arcTo wR="2581501" hR="2581501" stAng="20052344" swAng="1663472"/>
            </a:path>
          </a:pathLst>
        </a:custGeom>
        <a:noFill/>
        <a:ln w="6350" cap="flat" cmpd="sng" algn="ctr">
          <a:solidFill>
            <a:schemeClr val="accent2">
              <a:hueOff val="-242561"/>
              <a:satOff val="-13988"/>
              <a:lumOff val="1438"/>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E3A15FD-C9D0-4086-AE80-2B44FDA43460}">
      <dsp:nvSpPr>
        <dsp:cNvPr id="0" name=""/>
        <dsp:cNvSpPr/>
      </dsp:nvSpPr>
      <dsp:spPr>
        <a:xfrm>
          <a:off x="6030911" y="3133303"/>
          <a:ext cx="1702981" cy="949756"/>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Marketing &amp; Brand Management</a:t>
          </a:r>
          <a:endParaRPr lang="en-US" sz="1600" b="1" kern="1200" dirty="0">
            <a:solidFill>
              <a:schemeClr val="accent5">
                <a:lumMod val="50000"/>
              </a:schemeClr>
            </a:solidFill>
          </a:endParaRPr>
        </a:p>
      </dsp:txBody>
      <dsp:txXfrm>
        <a:off x="6077274" y="3179666"/>
        <a:ext cx="1610255" cy="857030"/>
      </dsp:txXfrm>
    </dsp:sp>
    <dsp:sp modelId="{200E129F-1692-4A06-9FD6-E95C12EBDA0E}">
      <dsp:nvSpPr>
        <dsp:cNvPr id="0" name=""/>
        <dsp:cNvSpPr/>
      </dsp:nvSpPr>
      <dsp:spPr>
        <a:xfrm>
          <a:off x="1784123" y="452241"/>
          <a:ext cx="5163003" cy="5163003"/>
        </a:xfrm>
        <a:custGeom>
          <a:avLst/>
          <a:gdLst/>
          <a:ahLst/>
          <a:cxnLst/>
          <a:rect l="0" t="0" r="0" b="0"/>
          <a:pathLst>
            <a:path>
              <a:moveTo>
                <a:pt x="4936131" y="3639740"/>
              </a:moveTo>
              <a:arcTo wR="2581501" hR="2581501" stAng="1452032" swAng="1283464"/>
            </a:path>
          </a:pathLst>
        </a:custGeom>
        <a:noFill/>
        <a:ln w="6350" cap="flat" cmpd="sng" algn="ctr">
          <a:solidFill>
            <a:schemeClr val="accent2">
              <a:hueOff val="-485121"/>
              <a:satOff val="-27976"/>
              <a:lumOff val="2876"/>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AD10645-FF4E-4992-BC37-5AFDC56F30DE}">
      <dsp:nvSpPr>
        <dsp:cNvPr id="0" name=""/>
        <dsp:cNvSpPr/>
      </dsp:nvSpPr>
      <dsp:spPr>
        <a:xfrm>
          <a:off x="4634205" y="4884717"/>
          <a:ext cx="1702981" cy="94975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Resource Development</a:t>
          </a:r>
          <a:endParaRPr lang="en-US" sz="1600" b="1" kern="1200" dirty="0">
            <a:solidFill>
              <a:schemeClr val="accent5">
                <a:lumMod val="50000"/>
              </a:schemeClr>
            </a:solidFill>
          </a:endParaRPr>
        </a:p>
      </dsp:txBody>
      <dsp:txXfrm>
        <a:off x="4680568" y="4931080"/>
        <a:ext cx="1610255" cy="857030"/>
      </dsp:txXfrm>
    </dsp:sp>
    <dsp:sp modelId="{DEABA881-A383-42FF-BDE3-FF49C060BF21}">
      <dsp:nvSpPr>
        <dsp:cNvPr id="0" name=""/>
        <dsp:cNvSpPr/>
      </dsp:nvSpPr>
      <dsp:spPr>
        <a:xfrm>
          <a:off x="1784123" y="452241"/>
          <a:ext cx="5163003" cy="5163003"/>
        </a:xfrm>
        <a:custGeom>
          <a:avLst/>
          <a:gdLst/>
          <a:ahLst/>
          <a:cxnLst/>
          <a:rect l="0" t="0" r="0" b="0"/>
          <a:pathLst>
            <a:path>
              <a:moveTo>
                <a:pt x="2844739" y="5149546"/>
              </a:moveTo>
              <a:arcTo wR="2581501" hR="2581501" stAng="5048840" swAng="702320"/>
            </a:path>
          </a:pathLst>
        </a:custGeom>
        <a:no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B3AB963-9B9A-45CF-9762-36856399AB0F}">
      <dsp:nvSpPr>
        <dsp:cNvPr id="0" name=""/>
        <dsp:cNvSpPr/>
      </dsp:nvSpPr>
      <dsp:spPr>
        <a:xfrm>
          <a:off x="2394062" y="4884717"/>
          <a:ext cx="1702981" cy="949756"/>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Legal &amp; Advocacy</a:t>
          </a:r>
          <a:endParaRPr lang="en-US" sz="1600" b="1" kern="1200" dirty="0">
            <a:solidFill>
              <a:schemeClr val="accent5">
                <a:lumMod val="50000"/>
              </a:schemeClr>
            </a:solidFill>
          </a:endParaRPr>
        </a:p>
      </dsp:txBody>
      <dsp:txXfrm>
        <a:off x="2440425" y="4931080"/>
        <a:ext cx="1610255" cy="857030"/>
      </dsp:txXfrm>
    </dsp:sp>
    <dsp:sp modelId="{A8C54948-DC60-4C9D-A436-FA7BACA61BE7}">
      <dsp:nvSpPr>
        <dsp:cNvPr id="0" name=""/>
        <dsp:cNvSpPr/>
      </dsp:nvSpPr>
      <dsp:spPr>
        <a:xfrm>
          <a:off x="1784123" y="452241"/>
          <a:ext cx="5163003" cy="5163003"/>
        </a:xfrm>
        <a:custGeom>
          <a:avLst/>
          <a:gdLst/>
          <a:ahLst/>
          <a:cxnLst/>
          <a:rect l="0" t="0" r="0" b="0"/>
          <a:pathLst>
            <a:path>
              <a:moveTo>
                <a:pt x="775049" y="4425649"/>
              </a:moveTo>
              <a:arcTo wR="2581501" hR="2581501" stAng="8064503" swAng="1283464"/>
            </a:path>
          </a:pathLst>
        </a:custGeom>
        <a:noFill/>
        <a:ln w="6350" cap="flat" cmpd="sng" algn="ctr">
          <a:solidFill>
            <a:schemeClr val="accent2">
              <a:hueOff val="-970242"/>
              <a:satOff val="-55952"/>
              <a:lumOff val="5752"/>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204A575-4796-40D9-85B1-349B4DB8CBFA}">
      <dsp:nvSpPr>
        <dsp:cNvPr id="0" name=""/>
        <dsp:cNvSpPr/>
      </dsp:nvSpPr>
      <dsp:spPr>
        <a:xfrm>
          <a:off x="997356" y="3133303"/>
          <a:ext cx="1702981" cy="949756"/>
        </a:xfrm>
        <a:prstGeom prst="round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Program Services including Member Services</a:t>
          </a:r>
          <a:endParaRPr lang="en-US" sz="1600" b="1" kern="1200" dirty="0">
            <a:solidFill>
              <a:schemeClr val="accent5">
                <a:lumMod val="50000"/>
              </a:schemeClr>
            </a:solidFill>
          </a:endParaRPr>
        </a:p>
      </dsp:txBody>
      <dsp:txXfrm>
        <a:off x="1043719" y="3179666"/>
        <a:ext cx="1610255" cy="857030"/>
      </dsp:txXfrm>
    </dsp:sp>
    <dsp:sp modelId="{A862BDB9-DFBB-4A9A-84C2-F985621EA704}">
      <dsp:nvSpPr>
        <dsp:cNvPr id="0" name=""/>
        <dsp:cNvSpPr/>
      </dsp:nvSpPr>
      <dsp:spPr>
        <a:xfrm>
          <a:off x="1784123" y="452241"/>
          <a:ext cx="5163003" cy="5163003"/>
        </a:xfrm>
        <a:custGeom>
          <a:avLst/>
          <a:gdLst/>
          <a:ahLst/>
          <a:cxnLst/>
          <a:rect l="0" t="0" r="0" b="0"/>
          <a:pathLst>
            <a:path>
              <a:moveTo>
                <a:pt x="1464" y="2668454"/>
              </a:moveTo>
              <a:arcTo wR="2581501" hR="2581501" stAng="10684184" swAng="1663472"/>
            </a:path>
          </a:pathLst>
        </a:custGeom>
        <a:noFill/>
        <a:ln w="6350" cap="flat" cmpd="sng" algn="ctr">
          <a:solidFill>
            <a:schemeClr val="accent2">
              <a:hueOff val="-1212803"/>
              <a:satOff val="-69940"/>
              <a:lumOff val="719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125DB46-C7F8-4C12-938D-D5FDB7DF7D97}">
      <dsp:nvSpPr>
        <dsp:cNvPr id="0" name=""/>
        <dsp:cNvSpPr/>
      </dsp:nvSpPr>
      <dsp:spPr>
        <a:xfrm>
          <a:off x="1495834" y="949325"/>
          <a:ext cx="1702981" cy="94975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5">
                  <a:lumMod val="50000"/>
                </a:schemeClr>
              </a:solidFill>
            </a:rPr>
            <a:t>Training &amp; Organizational Development</a:t>
          </a:r>
          <a:endParaRPr lang="en-US" sz="1600" b="1" kern="1200" dirty="0">
            <a:solidFill>
              <a:schemeClr val="accent5">
                <a:lumMod val="50000"/>
              </a:schemeClr>
            </a:solidFill>
          </a:endParaRPr>
        </a:p>
      </dsp:txBody>
      <dsp:txXfrm>
        <a:off x="1542197" y="995688"/>
        <a:ext cx="1610255" cy="857030"/>
      </dsp:txXfrm>
    </dsp:sp>
    <dsp:sp modelId="{9072951A-4339-4759-8C69-CB7760A82C74}">
      <dsp:nvSpPr>
        <dsp:cNvPr id="0" name=""/>
        <dsp:cNvSpPr/>
      </dsp:nvSpPr>
      <dsp:spPr>
        <a:xfrm>
          <a:off x="1784123" y="452241"/>
          <a:ext cx="5163003" cy="5163003"/>
        </a:xfrm>
        <a:custGeom>
          <a:avLst/>
          <a:gdLst/>
          <a:ahLst/>
          <a:cxnLst/>
          <a:rect l="0" t="0" r="0" b="0"/>
          <a:pathLst>
            <a:path>
              <a:moveTo>
                <a:pt x="1064690" y="492618"/>
              </a:moveTo>
              <a:arcTo wR="2581501" hR="2581501" stAng="14040917" swAng="993427"/>
            </a:path>
          </a:pathLst>
        </a:custGeom>
        <a:no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3F506-9B96-4A45-9A3E-83E53BDE5E90}">
      <dsp:nvSpPr>
        <dsp:cNvPr id="0" name=""/>
        <dsp:cNvSpPr/>
      </dsp:nvSpPr>
      <dsp:spPr>
        <a:xfrm>
          <a:off x="855876" y="420388"/>
          <a:ext cx="5649803" cy="5649803"/>
        </a:xfrm>
        <a:prstGeom prst="blockArc">
          <a:avLst>
            <a:gd name="adj1" fmla="val 14400000"/>
            <a:gd name="adj2" fmla="val 16200000"/>
            <a:gd name="adj3" fmla="val 2309"/>
          </a:avLst>
        </a:prstGeom>
        <a:gradFill rotWithShape="0">
          <a:gsLst>
            <a:gs pos="0">
              <a:schemeClr val="accent3">
                <a:shade val="90000"/>
                <a:hueOff val="0"/>
                <a:satOff val="0"/>
                <a:lumOff val="15875"/>
                <a:alphaOff val="0"/>
                <a:satMod val="103000"/>
                <a:lumMod val="102000"/>
                <a:tint val="94000"/>
              </a:schemeClr>
            </a:gs>
            <a:gs pos="50000">
              <a:schemeClr val="accent3">
                <a:shade val="90000"/>
                <a:hueOff val="0"/>
                <a:satOff val="0"/>
                <a:lumOff val="15875"/>
                <a:alphaOff val="0"/>
                <a:satMod val="110000"/>
                <a:lumMod val="100000"/>
                <a:shade val="100000"/>
              </a:schemeClr>
            </a:gs>
            <a:gs pos="100000">
              <a:schemeClr val="accent3">
                <a:shade val="90000"/>
                <a:hueOff val="0"/>
                <a:satOff val="0"/>
                <a:lumOff val="1587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4E03930-532C-4414-9C68-1FB63C8DD022}">
      <dsp:nvSpPr>
        <dsp:cNvPr id="0" name=""/>
        <dsp:cNvSpPr/>
      </dsp:nvSpPr>
      <dsp:spPr>
        <a:xfrm>
          <a:off x="895827" y="396878"/>
          <a:ext cx="5649803" cy="5649803"/>
        </a:xfrm>
        <a:prstGeom prst="blockArc">
          <a:avLst>
            <a:gd name="adj1" fmla="val 12499035"/>
            <a:gd name="adj2" fmla="val 14342928"/>
            <a:gd name="adj3" fmla="val 2309"/>
          </a:avLst>
        </a:prstGeom>
        <a:gradFill rotWithShape="0">
          <a:gsLst>
            <a:gs pos="0">
              <a:schemeClr val="accent3">
                <a:shade val="90000"/>
                <a:hueOff val="0"/>
                <a:satOff val="0"/>
                <a:lumOff val="14432"/>
                <a:alphaOff val="0"/>
                <a:satMod val="103000"/>
                <a:lumMod val="102000"/>
                <a:tint val="94000"/>
              </a:schemeClr>
            </a:gs>
            <a:gs pos="50000">
              <a:schemeClr val="accent3">
                <a:shade val="90000"/>
                <a:hueOff val="0"/>
                <a:satOff val="0"/>
                <a:lumOff val="14432"/>
                <a:alphaOff val="0"/>
                <a:satMod val="110000"/>
                <a:lumMod val="100000"/>
                <a:shade val="100000"/>
              </a:schemeClr>
            </a:gs>
            <a:gs pos="100000">
              <a:schemeClr val="accent3">
                <a:shade val="90000"/>
                <a:hueOff val="0"/>
                <a:satOff val="0"/>
                <a:lumOff val="1443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F01DEC-EE5A-4A1F-8784-A22CBD6B861F}">
      <dsp:nvSpPr>
        <dsp:cNvPr id="0" name=""/>
        <dsp:cNvSpPr/>
      </dsp:nvSpPr>
      <dsp:spPr>
        <a:xfrm>
          <a:off x="855871" y="468492"/>
          <a:ext cx="5649803" cy="5649803"/>
        </a:xfrm>
        <a:prstGeom prst="blockArc">
          <a:avLst>
            <a:gd name="adj1" fmla="val 10799997"/>
            <a:gd name="adj2" fmla="val 12600001"/>
            <a:gd name="adj3" fmla="val 2309"/>
          </a:avLst>
        </a:prstGeom>
        <a:gradFill rotWithShape="0">
          <a:gsLst>
            <a:gs pos="0">
              <a:schemeClr val="accent3">
                <a:shade val="90000"/>
                <a:hueOff val="0"/>
                <a:satOff val="0"/>
                <a:lumOff val="12989"/>
                <a:alphaOff val="0"/>
                <a:satMod val="103000"/>
                <a:lumMod val="102000"/>
                <a:tint val="94000"/>
              </a:schemeClr>
            </a:gs>
            <a:gs pos="50000">
              <a:schemeClr val="accent3">
                <a:shade val="90000"/>
                <a:hueOff val="0"/>
                <a:satOff val="0"/>
                <a:lumOff val="12989"/>
                <a:alphaOff val="0"/>
                <a:satMod val="110000"/>
                <a:lumMod val="100000"/>
                <a:shade val="100000"/>
              </a:schemeClr>
            </a:gs>
            <a:gs pos="100000">
              <a:schemeClr val="accent3">
                <a:shade val="90000"/>
                <a:hueOff val="0"/>
                <a:satOff val="0"/>
                <a:lumOff val="1298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A23373-B54D-4019-8C4F-28DBF327B683}">
      <dsp:nvSpPr>
        <dsp:cNvPr id="0" name=""/>
        <dsp:cNvSpPr/>
      </dsp:nvSpPr>
      <dsp:spPr>
        <a:xfrm>
          <a:off x="855871" y="468462"/>
          <a:ext cx="5649803" cy="5649803"/>
        </a:xfrm>
        <a:prstGeom prst="blockArc">
          <a:avLst>
            <a:gd name="adj1" fmla="val 8999962"/>
            <a:gd name="adj2" fmla="val 10799960"/>
            <a:gd name="adj3" fmla="val 2309"/>
          </a:avLst>
        </a:prstGeom>
        <a:gradFill rotWithShape="0">
          <a:gsLst>
            <a:gs pos="0">
              <a:schemeClr val="accent3">
                <a:shade val="90000"/>
                <a:hueOff val="0"/>
                <a:satOff val="0"/>
                <a:lumOff val="11545"/>
                <a:alphaOff val="0"/>
                <a:satMod val="103000"/>
                <a:lumMod val="102000"/>
                <a:tint val="94000"/>
              </a:schemeClr>
            </a:gs>
            <a:gs pos="50000">
              <a:schemeClr val="accent3">
                <a:shade val="90000"/>
                <a:hueOff val="0"/>
                <a:satOff val="0"/>
                <a:lumOff val="11545"/>
                <a:alphaOff val="0"/>
                <a:satMod val="110000"/>
                <a:lumMod val="100000"/>
                <a:shade val="100000"/>
              </a:schemeClr>
            </a:gs>
            <a:gs pos="100000">
              <a:schemeClr val="accent3">
                <a:shade val="90000"/>
                <a:hueOff val="0"/>
                <a:satOff val="0"/>
                <a:lumOff val="1154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5EA71A-DFC6-4637-AECE-005D13E3C495}">
      <dsp:nvSpPr>
        <dsp:cNvPr id="0" name=""/>
        <dsp:cNvSpPr/>
      </dsp:nvSpPr>
      <dsp:spPr>
        <a:xfrm>
          <a:off x="855907" y="468523"/>
          <a:ext cx="5649803" cy="5649803"/>
        </a:xfrm>
        <a:prstGeom prst="blockArc">
          <a:avLst>
            <a:gd name="adj1" fmla="val 7200050"/>
            <a:gd name="adj2" fmla="val 9000050"/>
            <a:gd name="adj3" fmla="val 2309"/>
          </a:avLst>
        </a:prstGeom>
        <a:gradFill rotWithShape="0">
          <a:gsLst>
            <a:gs pos="0">
              <a:schemeClr val="accent3">
                <a:shade val="90000"/>
                <a:hueOff val="0"/>
                <a:satOff val="0"/>
                <a:lumOff val="10102"/>
                <a:alphaOff val="0"/>
                <a:satMod val="103000"/>
                <a:lumMod val="102000"/>
                <a:tint val="94000"/>
              </a:schemeClr>
            </a:gs>
            <a:gs pos="50000">
              <a:schemeClr val="accent3">
                <a:shade val="90000"/>
                <a:hueOff val="0"/>
                <a:satOff val="0"/>
                <a:lumOff val="10102"/>
                <a:alphaOff val="0"/>
                <a:satMod val="110000"/>
                <a:lumMod val="100000"/>
                <a:shade val="100000"/>
              </a:schemeClr>
            </a:gs>
            <a:gs pos="100000">
              <a:schemeClr val="accent3">
                <a:shade val="90000"/>
                <a:hueOff val="0"/>
                <a:satOff val="0"/>
                <a:lumOff val="1010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D491C56-C601-48E2-BA69-7924F19F2A4E}">
      <dsp:nvSpPr>
        <dsp:cNvPr id="0" name=""/>
        <dsp:cNvSpPr/>
      </dsp:nvSpPr>
      <dsp:spPr>
        <a:xfrm>
          <a:off x="771408" y="421666"/>
          <a:ext cx="5649803" cy="5649803"/>
        </a:xfrm>
        <a:prstGeom prst="blockArc">
          <a:avLst>
            <a:gd name="adj1" fmla="val 5295990"/>
            <a:gd name="adj2" fmla="val 7081088"/>
            <a:gd name="adj3" fmla="val 2309"/>
          </a:avLst>
        </a:prstGeom>
        <a:gradFill rotWithShape="0">
          <a:gsLst>
            <a:gs pos="0">
              <a:schemeClr val="accent3">
                <a:shade val="90000"/>
                <a:hueOff val="0"/>
                <a:satOff val="0"/>
                <a:lumOff val="8659"/>
                <a:alphaOff val="0"/>
                <a:satMod val="103000"/>
                <a:lumMod val="102000"/>
                <a:tint val="94000"/>
              </a:schemeClr>
            </a:gs>
            <a:gs pos="50000">
              <a:schemeClr val="accent3">
                <a:shade val="90000"/>
                <a:hueOff val="0"/>
                <a:satOff val="0"/>
                <a:lumOff val="8659"/>
                <a:alphaOff val="0"/>
                <a:satMod val="110000"/>
                <a:lumMod val="100000"/>
                <a:shade val="100000"/>
              </a:schemeClr>
            </a:gs>
            <a:gs pos="100000">
              <a:schemeClr val="accent3">
                <a:shade val="90000"/>
                <a:hueOff val="0"/>
                <a:satOff val="0"/>
                <a:lumOff val="865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52BFF4-5308-4D1A-818A-65CB89881247}">
      <dsp:nvSpPr>
        <dsp:cNvPr id="0" name=""/>
        <dsp:cNvSpPr/>
      </dsp:nvSpPr>
      <dsp:spPr>
        <a:xfrm>
          <a:off x="855876" y="420388"/>
          <a:ext cx="5649803" cy="5649803"/>
        </a:xfrm>
        <a:prstGeom prst="blockArc">
          <a:avLst>
            <a:gd name="adj1" fmla="val 3600000"/>
            <a:gd name="adj2" fmla="val 5400000"/>
            <a:gd name="adj3" fmla="val 2309"/>
          </a:avLst>
        </a:prstGeom>
        <a:gradFill rotWithShape="0">
          <a:gsLst>
            <a:gs pos="0">
              <a:schemeClr val="accent3">
                <a:shade val="90000"/>
                <a:hueOff val="0"/>
                <a:satOff val="0"/>
                <a:lumOff val="7216"/>
                <a:alphaOff val="0"/>
                <a:satMod val="103000"/>
                <a:lumMod val="102000"/>
                <a:tint val="94000"/>
              </a:schemeClr>
            </a:gs>
            <a:gs pos="50000">
              <a:schemeClr val="accent3">
                <a:shade val="90000"/>
                <a:hueOff val="0"/>
                <a:satOff val="0"/>
                <a:lumOff val="7216"/>
                <a:alphaOff val="0"/>
                <a:satMod val="110000"/>
                <a:lumMod val="100000"/>
                <a:shade val="100000"/>
              </a:schemeClr>
            </a:gs>
            <a:gs pos="100000">
              <a:schemeClr val="accent3">
                <a:shade val="90000"/>
                <a:hueOff val="0"/>
                <a:satOff val="0"/>
                <a:lumOff val="721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2E6376-4603-402B-9CA1-C9247B5BF0F2}">
      <dsp:nvSpPr>
        <dsp:cNvPr id="0" name=""/>
        <dsp:cNvSpPr/>
      </dsp:nvSpPr>
      <dsp:spPr>
        <a:xfrm>
          <a:off x="855876" y="420388"/>
          <a:ext cx="5649803" cy="5649803"/>
        </a:xfrm>
        <a:prstGeom prst="blockArc">
          <a:avLst>
            <a:gd name="adj1" fmla="val 1800000"/>
            <a:gd name="adj2" fmla="val 3600000"/>
            <a:gd name="adj3" fmla="val 2309"/>
          </a:avLst>
        </a:prstGeom>
        <a:gradFill rotWithShape="0">
          <a:gsLst>
            <a:gs pos="0">
              <a:schemeClr val="accent3">
                <a:shade val="90000"/>
                <a:hueOff val="0"/>
                <a:satOff val="0"/>
                <a:lumOff val="5773"/>
                <a:alphaOff val="0"/>
                <a:satMod val="103000"/>
                <a:lumMod val="102000"/>
                <a:tint val="94000"/>
              </a:schemeClr>
            </a:gs>
            <a:gs pos="50000">
              <a:schemeClr val="accent3">
                <a:shade val="90000"/>
                <a:hueOff val="0"/>
                <a:satOff val="0"/>
                <a:lumOff val="5773"/>
                <a:alphaOff val="0"/>
                <a:satMod val="110000"/>
                <a:lumMod val="100000"/>
                <a:shade val="100000"/>
              </a:schemeClr>
            </a:gs>
            <a:gs pos="100000">
              <a:schemeClr val="accent3">
                <a:shade val="90000"/>
                <a:hueOff val="0"/>
                <a:satOff val="0"/>
                <a:lumOff val="577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2C4965-A275-4D52-945E-12FEF78C825C}">
      <dsp:nvSpPr>
        <dsp:cNvPr id="0" name=""/>
        <dsp:cNvSpPr/>
      </dsp:nvSpPr>
      <dsp:spPr>
        <a:xfrm>
          <a:off x="855876" y="420388"/>
          <a:ext cx="5649803" cy="5649803"/>
        </a:xfrm>
        <a:prstGeom prst="blockArc">
          <a:avLst>
            <a:gd name="adj1" fmla="val 0"/>
            <a:gd name="adj2" fmla="val 1800000"/>
            <a:gd name="adj3" fmla="val 2309"/>
          </a:avLst>
        </a:prstGeom>
        <a:gradFill rotWithShape="0">
          <a:gsLst>
            <a:gs pos="0">
              <a:schemeClr val="accent3">
                <a:shade val="90000"/>
                <a:hueOff val="0"/>
                <a:satOff val="0"/>
                <a:lumOff val="4330"/>
                <a:alphaOff val="0"/>
                <a:satMod val="103000"/>
                <a:lumMod val="102000"/>
                <a:tint val="94000"/>
              </a:schemeClr>
            </a:gs>
            <a:gs pos="50000">
              <a:schemeClr val="accent3">
                <a:shade val="90000"/>
                <a:hueOff val="0"/>
                <a:satOff val="0"/>
                <a:lumOff val="4330"/>
                <a:alphaOff val="0"/>
                <a:satMod val="110000"/>
                <a:lumMod val="100000"/>
                <a:shade val="100000"/>
              </a:schemeClr>
            </a:gs>
            <a:gs pos="100000">
              <a:schemeClr val="accent3">
                <a:shade val="90000"/>
                <a:hueOff val="0"/>
                <a:satOff val="0"/>
                <a:lumOff val="433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DD02C3-12AC-42B1-9A15-34B1E7302653}">
      <dsp:nvSpPr>
        <dsp:cNvPr id="0" name=""/>
        <dsp:cNvSpPr/>
      </dsp:nvSpPr>
      <dsp:spPr>
        <a:xfrm>
          <a:off x="855876" y="420388"/>
          <a:ext cx="5649803" cy="5649803"/>
        </a:xfrm>
        <a:prstGeom prst="blockArc">
          <a:avLst>
            <a:gd name="adj1" fmla="val 19800000"/>
            <a:gd name="adj2" fmla="val 0"/>
            <a:gd name="adj3" fmla="val 2309"/>
          </a:avLst>
        </a:prstGeom>
        <a:gradFill rotWithShape="0">
          <a:gsLst>
            <a:gs pos="0">
              <a:schemeClr val="accent3">
                <a:shade val="90000"/>
                <a:hueOff val="0"/>
                <a:satOff val="0"/>
                <a:lumOff val="2886"/>
                <a:alphaOff val="0"/>
                <a:satMod val="103000"/>
                <a:lumMod val="102000"/>
                <a:tint val="94000"/>
              </a:schemeClr>
            </a:gs>
            <a:gs pos="50000">
              <a:schemeClr val="accent3">
                <a:shade val="90000"/>
                <a:hueOff val="0"/>
                <a:satOff val="0"/>
                <a:lumOff val="2886"/>
                <a:alphaOff val="0"/>
                <a:satMod val="110000"/>
                <a:lumMod val="100000"/>
                <a:shade val="100000"/>
              </a:schemeClr>
            </a:gs>
            <a:gs pos="100000">
              <a:schemeClr val="accent3">
                <a:shade val="90000"/>
                <a:hueOff val="0"/>
                <a:satOff val="0"/>
                <a:lumOff val="288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78A55F-ECB3-409D-AE7B-B35951242399}">
      <dsp:nvSpPr>
        <dsp:cNvPr id="0" name=""/>
        <dsp:cNvSpPr/>
      </dsp:nvSpPr>
      <dsp:spPr>
        <a:xfrm>
          <a:off x="855876" y="420388"/>
          <a:ext cx="5649803" cy="5649803"/>
        </a:xfrm>
        <a:prstGeom prst="blockArc">
          <a:avLst>
            <a:gd name="adj1" fmla="val 18000000"/>
            <a:gd name="adj2" fmla="val 19800000"/>
            <a:gd name="adj3" fmla="val 2309"/>
          </a:avLst>
        </a:prstGeom>
        <a:gradFill rotWithShape="0">
          <a:gsLst>
            <a:gs pos="0">
              <a:schemeClr val="accent3">
                <a:shade val="90000"/>
                <a:hueOff val="0"/>
                <a:satOff val="0"/>
                <a:lumOff val="1443"/>
                <a:alphaOff val="0"/>
                <a:satMod val="103000"/>
                <a:lumMod val="102000"/>
                <a:tint val="94000"/>
              </a:schemeClr>
            </a:gs>
            <a:gs pos="50000">
              <a:schemeClr val="accent3">
                <a:shade val="90000"/>
                <a:hueOff val="0"/>
                <a:satOff val="0"/>
                <a:lumOff val="1443"/>
                <a:alphaOff val="0"/>
                <a:satMod val="110000"/>
                <a:lumMod val="100000"/>
                <a:shade val="100000"/>
              </a:schemeClr>
            </a:gs>
            <a:gs pos="100000">
              <a:schemeClr val="accent3">
                <a:shade val="90000"/>
                <a:hueOff val="0"/>
                <a:satOff val="0"/>
                <a:lumOff val="144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CC1B6A-D882-4A24-A5A1-67FF97AE5050}">
      <dsp:nvSpPr>
        <dsp:cNvPr id="0" name=""/>
        <dsp:cNvSpPr/>
      </dsp:nvSpPr>
      <dsp:spPr>
        <a:xfrm>
          <a:off x="855876" y="420388"/>
          <a:ext cx="5649803" cy="5649803"/>
        </a:xfrm>
        <a:prstGeom prst="blockArc">
          <a:avLst>
            <a:gd name="adj1" fmla="val 16200000"/>
            <a:gd name="adj2" fmla="val 18000000"/>
            <a:gd name="adj3" fmla="val 2309"/>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F36DEF5-2E14-482C-A186-407DA8232FDF}">
      <dsp:nvSpPr>
        <dsp:cNvPr id="0" name=""/>
        <dsp:cNvSpPr/>
      </dsp:nvSpPr>
      <dsp:spPr>
        <a:xfrm>
          <a:off x="2629882" y="2324288"/>
          <a:ext cx="2101791" cy="1842003"/>
        </a:xfrm>
        <a:prstGeom prst="ellipse">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Arial" panose="020B0604020202020204" pitchFamily="34" charset="0"/>
              <a:cs typeface="Arial" panose="020B0604020202020204" pitchFamily="34" charset="0"/>
            </a:rPr>
            <a:t>CASA</a:t>
          </a:r>
        </a:p>
        <a:p>
          <a:pPr lvl="0" algn="ctr" defTabSz="1333500">
            <a:lnSpc>
              <a:spcPct val="90000"/>
            </a:lnSpc>
            <a:spcBef>
              <a:spcPct val="0"/>
            </a:spcBef>
            <a:spcAft>
              <a:spcPct val="35000"/>
            </a:spcAft>
          </a:pPr>
          <a:r>
            <a:rPr lang="en-US" sz="3000" kern="1200" dirty="0" smtClean="0">
              <a:latin typeface="Arial" panose="020B0604020202020204" pitchFamily="34" charset="0"/>
              <a:cs typeface="Arial" panose="020B0604020202020204" pitchFamily="34" charset="0"/>
            </a:rPr>
            <a:t>Network</a:t>
          </a:r>
          <a:endParaRPr lang="en-US" sz="3000" kern="1200" dirty="0">
            <a:latin typeface="Arial" panose="020B0604020202020204" pitchFamily="34" charset="0"/>
            <a:cs typeface="Arial" panose="020B0604020202020204" pitchFamily="34" charset="0"/>
          </a:endParaRPr>
        </a:p>
      </dsp:txBody>
      <dsp:txXfrm>
        <a:off x="2937682" y="2594043"/>
        <a:ext cx="1486191" cy="1302493"/>
      </dsp:txXfrm>
    </dsp:sp>
    <dsp:sp modelId="{E1D75447-5B61-4D86-9BCB-AA770F0B9EC4}">
      <dsp:nvSpPr>
        <dsp:cNvPr id="0" name=""/>
        <dsp:cNvSpPr/>
      </dsp:nvSpPr>
      <dsp:spPr>
        <a:xfrm>
          <a:off x="2902364" y="-151444"/>
          <a:ext cx="1556826" cy="1208884"/>
        </a:xfrm>
        <a:prstGeom prst="ellipse">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Membership</a:t>
          </a:r>
          <a:endParaRPr lang="en-US" sz="1000" kern="1200" dirty="0">
            <a:latin typeface="Arial" panose="020B0604020202020204" pitchFamily="34" charset="0"/>
            <a:cs typeface="Arial" panose="020B0604020202020204" pitchFamily="34" charset="0"/>
          </a:endParaRPr>
        </a:p>
      </dsp:txBody>
      <dsp:txXfrm>
        <a:off x="3130356" y="25593"/>
        <a:ext cx="1100842" cy="854810"/>
      </dsp:txXfrm>
    </dsp:sp>
    <dsp:sp modelId="{AF3784C7-F94E-464E-AD4F-03D2C32745E1}">
      <dsp:nvSpPr>
        <dsp:cNvPr id="0" name=""/>
        <dsp:cNvSpPr/>
      </dsp:nvSpPr>
      <dsp:spPr>
        <a:xfrm>
          <a:off x="4298510" y="222651"/>
          <a:ext cx="1556826" cy="1208884"/>
        </a:xfrm>
        <a:prstGeom prst="ellipse">
          <a:avLst/>
        </a:prstGeom>
        <a:gradFill rotWithShape="0">
          <a:gsLst>
            <a:gs pos="0">
              <a:schemeClr val="accent3">
                <a:shade val="80000"/>
                <a:hueOff val="0"/>
                <a:satOff val="0"/>
                <a:lumOff val="1736"/>
                <a:alphaOff val="0"/>
                <a:satMod val="103000"/>
                <a:lumMod val="102000"/>
                <a:tint val="94000"/>
              </a:schemeClr>
            </a:gs>
            <a:gs pos="50000">
              <a:schemeClr val="accent3">
                <a:shade val="80000"/>
                <a:hueOff val="0"/>
                <a:satOff val="0"/>
                <a:lumOff val="1736"/>
                <a:alphaOff val="0"/>
                <a:satMod val="110000"/>
                <a:lumMod val="100000"/>
                <a:shade val="100000"/>
              </a:schemeClr>
            </a:gs>
            <a:gs pos="100000">
              <a:schemeClr val="accent3">
                <a:shade val="80000"/>
                <a:hueOff val="0"/>
                <a:satOff val="0"/>
                <a:lumOff val="17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Quality Assurance</a:t>
          </a:r>
        </a:p>
      </dsp:txBody>
      <dsp:txXfrm>
        <a:off x="4526502" y="399688"/>
        <a:ext cx="1100842" cy="854810"/>
      </dsp:txXfrm>
    </dsp:sp>
    <dsp:sp modelId="{3CEB13C5-DA2E-4613-9B0D-9B5BDB67164D}">
      <dsp:nvSpPr>
        <dsp:cNvPr id="0" name=""/>
        <dsp:cNvSpPr/>
      </dsp:nvSpPr>
      <dsp:spPr>
        <a:xfrm>
          <a:off x="5320560" y="1244701"/>
          <a:ext cx="1556826" cy="1208884"/>
        </a:xfrm>
        <a:prstGeom prst="ellipse">
          <a:avLst/>
        </a:prstGeom>
        <a:gradFill rotWithShape="0">
          <a:gsLst>
            <a:gs pos="0">
              <a:schemeClr val="accent3">
                <a:shade val="80000"/>
                <a:hueOff val="0"/>
                <a:satOff val="0"/>
                <a:lumOff val="3471"/>
                <a:alphaOff val="0"/>
                <a:satMod val="103000"/>
                <a:lumMod val="102000"/>
                <a:tint val="94000"/>
              </a:schemeClr>
            </a:gs>
            <a:gs pos="50000">
              <a:schemeClr val="accent3">
                <a:shade val="80000"/>
                <a:hueOff val="0"/>
                <a:satOff val="0"/>
                <a:lumOff val="3471"/>
                <a:alphaOff val="0"/>
                <a:satMod val="110000"/>
                <a:lumMod val="100000"/>
                <a:shade val="100000"/>
              </a:schemeClr>
            </a:gs>
            <a:gs pos="100000">
              <a:schemeClr val="accent3">
                <a:shade val="80000"/>
                <a:hueOff val="0"/>
                <a:satOff val="0"/>
                <a:lumOff val="3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Membership Resources</a:t>
          </a:r>
        </a:p>
      </dsp:txBody>
      <dsp:txXfrm>
        <a:off x="5548552" y="1421738"/>
        <a:ext cx="1100842" cy="854810"/>
      </dsp:txXfrm>
    </dsp:sp>
    <dsp:sp modelId="{DC50BC02-228B-4037-9D94-10A4F43147F8}">
      <dsp:nvSpPr>
        <dsp:cNvPr id="0" name=""/>
        <dsp:cNvSpPr/>
      </dsp:nvSpPr>
      <dsp:spPr>
        <a:xfrm>
          <a:off x="5694656" y="2640847"/>
          <a:ext cx="1556826" cy="1208884"/>
        </a:xfrm>
        <a:prstGeom prst="ellipse">
          <a:avLst/>
        </a:prstGeom>
        <a:gradFill rotWithShape="0">
          <a:gsLst>
            <a:gs pos="0">
              <a:schemeClr val="accent3">
                <a:shade val="80000"/>
                <a:hueOff val="0"/>
                <a:satOff val="0"/>
                <a:lumOff val="5207"/>
                <a:alphaOff val="0"/>
                <a:satMod val="103000"/>
                <a:lumMod val="102000"/>
                <a:tint val="94000"/>
              </a:schemeClr>
            </a:gs>
            <a:gs pos="50000">
              <a:schemeClr val="accent3">
                <a:shade val="80000"/>
                <a:hueOff val="0"/>
                <a:satOff val="0"/>
                <a:lumOff val="5207"/>
                <a:alphaOff val="0"/>
                <a:satMod val="110000"/>
                <a:lumMod val="100000"/>
                <a:shade val="100000"/>
              </a:schemeClr>
            </a:gs>
            <a:gs pos="100000">
              <a:schemeClr val="accent3">
                <a:shade val="80000"/>
                <a:hueOff val="0"/>
                <a:satOff val="0"/>
                <a:lumOff val="52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Satisfaction Surveys</a:t>
          </a:r>
          <a:endParaRPr lang="en-US" sz="1000" kern="1200" dirty="0">
            <a:latin typeface="Arial" panose="020B0604020202020204" pitchFamily="34" charset="0"/>
            <a:cs typeface="Arial" panose="020B0604020202020204" pitchFamily="34" charset="0"/>
          </a:endParaRPr>
        </a:p>
      </dsp:txBody>
      <dsp:txXfrm>
        <a:off x="5922648" y="2817884"/>
        <a:ext cx="1100842" cy="854810"/>
      </dsp:txXfrm>
    </dsp:sp>
    <dsp:sp modelId="{A0EBAC0F-F29D-4DA3-8FE7-045918C778B9}">
      <dsp:nvSpPr>
        <dsp:cNvPr id="0" name=""/>
        <dsp:cNvSpPr/>
      </dsp:nvSpPr>
      <dsp:spPr>
        <a:xfrm>
          <a:off x="5320560" y="4036993"/>
          <a:ext cx="1556826" cy="1208884"/>
        </a:xfrm>
        <a:prstGeom prst="ellipse">
          <a:avLst/>
        </a:prstGeom>
        <a:gradFill rotWithShape="0">
          <a:gsLst>
            <a:gs pos="0">
              <a:schemeClr val="accent3">
                <a:shade val="80000"/>
                <a:hueOff val="0"/>
                <a:satOff val="0"/>
                <a:lumOff val="6943"/>
                <a:alphaOff val="0"/>
                <a:satMod val="103000"/>
                <a:lumMod val="102000"/>
                <a:tint val="94000"/>
              </a:schemeClr>
            </a:gs>
            <a:gs pos="50000">
              <a:schemeClr val="accent3">
                <a:shade val="80000"/>
                <a:hueOff val="0"/>
                <a:satOff val="0"/>
                <a:lumOff val="6943"/>
                <a:alphaOff val="0"/>
                <a:satMod val="110000"/>
                <a:lumMod val="100000"/>
                <a:shade val="100000"/>
              </a:schemeClr>
            </a:gs>
            <a:gs pos="100000">
              <a:schemeClr val="accent3">
                <a:shade val="80000"/>
                <a:hueOff val="0"/>
                <a:satOff val="0"/>
                <a:lumOff val="69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Membership Information Management</a:t>
          </a:r>
          <a:endParaRPr lang="en-US" sz="1000" kern="1200" dirty="0">
            <a:latin typeface="Arial" panose="020B0604020202020204" pitchFamily="34" charset="0"/>
            <a:cs typeface="Arial" panose="020B0604020202020204" pitchFamily="34" charset="0"/>
          </a:endParaRPr>
        </a:p>
      </dsp:txBody>
      <dsp:txXfrm>
        <a:off x="5548552" y="4214030"/>
        <a:ext cx="1100842" cy="854810"/>
      </dsp:txXfrm>
    </dsp:sp>
    <dsp:sp modelId="{1AB89745-7292-4CC9-BDDA-0D02CDCF0577}">
      <dsp:nvSpPr>
        <dsp:cNvPr id="0" name=""/>
        <dsp:cNvSpPr/>
      </dsp:nvSpPr>
      <dsp:spPr>
        <a:xfrm>
          <a:off x="4298510" y="5059043"/>
          <a:ext cx="1556826" cy="1208884"/>
        </a:xfrm>
        <a:prstGeom prst="ellipse">
          <a:avLst/>
        </a:prstGeom>
        <a:gradFill rotWithShape="0">
          <a:gsLst>
            <a:gs pos="0">
              <a:schemeClr val="accent3">
                <a:shade val="80000"/>
                <a:hueOff val="0"/>
                <a:satOff val="0"/>
                <a:lumOff val="8678"/>
                <a:alphaOff val="0"/>
                <a:satMod val="103000"/>
                <a:lumMod val="102000"/>
                <a:tint val="94000"/>
              </a:schemeClr>
            </a:gs>
            <a:gs pos="50000">
              <a:schemeClr val="accent3">
                <a:shade val="80000"/>
                <a:hueOff val="0"/>
                <a:satOff val="0"/>
                <a:lumOff val="8678"/>
                <a:alphaOff val="0"/>
                <a:satMod val="110000"/>
                <a:lumMod val="100000"/>
                <a:shade val="100000"/>
              </a:schemeClr>
            </a:gs>
            <a:gs pos="100000">
              <a:schemeClr val="accent3">
                <a:shade val="80000"/>
                <a:hueOff val="0"/>
                <a:satOff val="0"/>
                <a:lumOff val="86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List Serve Management</a:t>
          </a:r>
          <a:endParaRPr lang="en-US" sz="1000" kern="1200" dirty="0">
            <a:latin typeface="Arial" panose="020B0604020202020204" pitchFamily="34" charset="0"/>
            <a:cs typeface="Arial" panose="020B0604020202020204" pitchFamily="34" charset="0"/>
          </a:endParaRPr>
        </a:p>
      </dsp:txBody>
      <dsp:txXfrm>
        <a:off x="4526502" y="5236080"/>
        <a:ext cx="1100842" cy="854810"/>
      </dsp:txXfrm>
    </dsp:sp>
    <dsp:sp modelId="{66EEE3FF-591D-4FCB-8E80-B79D5BB7BA8A}">
      <dsp:nvSpPr>
        <dsp:cNvPr id="0" name=""/>
        <dsp:cNvSpPr/>
      </dsp:nvSpPr>
      <dsp:spPr>
        <a:xfrm>
          <a:off x="2902364" y="5433139"/>
          <a:ext cx="1556826" cy="1208884"/>
        </a:xfrm>
        <a:prstGeom prst="ellipse">
          <a:avLst/>
        </a:prstGeom>
        <a:gradFill rotWithShape="0">
          <a:gsLst>
            <a:gs pos="0">
              <a:schemeClr val="accent3">
                <a:shade val="80000"/>
                <a:hueOff val="0"/>
                <a:satOff val="0"/>
                <a:lumOff val="10414"/>
                <a:alphaOff val="0"/>
                <a:satMod val="103000"/>
                <a:lumMod val="102000"/>
                <a:tint val="94000"/>
              </a:schemeClr>
            </a:gs>
            <a:gs pos="50000">
              <a:schemeClr val="accent3">
                <a:shade val="80000"/>
                <a:hueOff val="0"/>
                <a:satOff val="0"/>
                <a:lumOff val="10414"/>
                <a:alphaOff val="0"/>
                <a:satMod val="110000"/>
                <a:lumMod val="100000"/>
                <a:shade val="100000"/>
              </a:schemeClr>
            </a:gs>
            <a:gs pos="100000">
              <a:schemeClr val="accent3">
                <a:shade val="80000"/>
                <a:hueOff val="0"/>
                <a:satOff val="0"/>
                <a:lumOff val="104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Reporting</a:t>
          </a:r>
        </a:p>
      </dsp:txBody>
      <dsp:txXfrm>
        <a:off x="3130356" y="5610176"/>
        <a:ext cx="1100842" cy="854810"/>
      </dsp:txXfrm>
    </dsp:sp>
    <dsp:sp modelId="{4FCE84AD-70D3-416B-AFBC-069A934FE735}">
      <dsp:nvSpPr>
        <dsp:cNvPr id="0" name=""/>
        <dsp:cNvSpPr/>
      </dsp:nvSpPr>
      <dsp:spPr>
        <a:xfrm>
          <a:off x="1506214" y="5107158"/>
          <a:ext cx="1556826" cy="1208884"/>
        </a:xfrm>
        <a:prstGeom prst="ellipse">
          <a:avLst/>
        </a:prstGeom>
        <a:gradFill rotWithShape="0">
          <a:gsLst>
            <a:gs pos="0">
              <a:schemeClr val="accent3">
                <a:shade val="80000"/>
                <a:hueOff val="0"/>
                <a:satOff val="0"/>
                <a:lumOff val="12149"/>
                <a:alphaOff val="0"/>
                <a:satMod val="103000"/>
                <a:lumMod val="102000"/>
                <a:tint val="94000"/>
              </a:schemeClr>
            </a:gs>
            <a:gs pos="50000">
              <a:schemeClr val="accent3">
                <a:shade val="80000"/>
                <a:hueOff val="0"/>
                <a:satOff val="0"/>
                <a:lumOff val="12149"/>
                <a:alphaOff val="0"/>
                <a:satMod val="110000"/>
                <a:lumMod val="100000"/>
                <a:shade val="100000"/>
              </a:schemeClr>
            </a:gs>
            <a:gs pos="100000">
              <a:schemeClr val="accent3">
                <a:shade val="80000"/>
                <a:hueOff val="0"/>
                <a:satOff val="0"/>
                <a:lumOff val="121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Technical Assistance</a:t>
          </a:r>
          <a:endParaRPr lang="en-US" sz="1000" kern="1200" dirty="0">
            <a:latin typeface="Arial" panose="020B0604020202020204" pitchFamily="34" charset="0"/>
            <a:cs typeface="Arial" panose="020B0604020202020204" pitchFamily="34" charset="0"/>
          </a:endParaRPr>
        </a:p>
      </dsp:txBody>
      <dsp:txXfrm>
        <a:off x="1734206" y="5284195"/>
        <a:ext cx="1100842" cy="854810"/>
      </dsp:txXfrm>
    </dsp:sp>
    <dsp:sp modelId="{63D21776-B21E-4EF2-8F46-F3CDE0EDCA25}">
      <dsp:nvSpPr>
        <dsp:cNvPr id="0" name=""/>
        <dsp:cNvSpPr/>
      </dsp:nvSpPr>
      <dsp:spPr>
        <a:xfrm>
          <a:off x="484179" y="4085093"/>
          <a:ext cx="1556826" cy="1208884"/>
        </a:xfrm>
        <a:prstGeom prst="ellipse">
          <a:avLst/>
        </a:prstGeom>
        <a:gradFill rotWithShape="0">
          <a:gsLst>
            <a:gs pos="0">
              <a:schemeClr val="accent3">
                <a:shade val="80000"/>
                <a:hueOff val="0"/>
                <a:satOff val="0"/>
                <a:lumOff val="13885"/>
                <a:alphaOff val="0"/>
                <a:satMod val="103000"/>
                <a:lumMod val="102000"/>
                <a:tint val="94000"/>
              </a:schemeClr>
            </a:gs>
            <a:gs pos="50000">
              <a:schemeClr val="accent3">
                <a:shade val="80000"/>
                <a:hueOff val="0"/>
                <a:satOff val="0"/>
                <a:lumOff val="13885"/>
                <a:alphaOff val="0"/>
                <a:satMod val="110000"/>
                <a:lumMod val="100000"/>
                <a:shade val="100000"/>
              </a:schemeClr>
            </a:gs>
            <a:gs pos="100000">
              <a:schemeClr val="accent3">
                <a:shade val="80000"/>
                <a:hueOff val="0"/>
                <a:satOff val="0"/>
                <a:lumOff val="138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Inquiries</a:t>
          </a:r>
          <a:endParaRPr lang="en-US" sz="1000" kern="1200" dirty="0">
            <a:latin typeface="Arial" panose="020B0604020202020204" pitchFamily="34" charset="0"/>
            <a:cs typeface="Arial" panose="020B0604020202020204" pitchFamily="34" charset="0"/>
          </a:endParaRPr>
        </a:p>
      </dsp:txBody>
      <dsp:txXfrm>
        <a:off x="712171" y="4262130"/>
        <a:ext cx="1100842" cy="854810"/>
      </dsp:txXfrm>
    </dsp:sp>
    <dsp:sp modelId="{F50BAB02-849C-43AB-A9AB-2C0EE4F7F7DB}">
      <dsp:nvSpPr>
        <dsp:cNvPr id="0" name=""/>
        <dsp:cNvSpPr/>
      </dsp:nvSpPr>
      <dsp:spPr>
        <a:xfrm>
          <a:off x="110068" y="2688953"/>
          <a:ext cx="1556826" cy="1208884"/>
        </a:xfrm>
        <a:prstGeom prst="ellipse">
          <a:avLst/>
        </a:prstGeom>
        <a:gradFill rotWithShape="0">
          <a:gsLst>
            <a:gs pos="0">
              <a:schemeClr val="accent3">
                <a:shade val="80000"/>
                <a:hueOff val="0"/>
                <a:satOff val="0"/>
                <a:lumOff val="15621"/>
                <a:alphaOff val="0"/>
                <a:satMod val="103000"/>
                <a:lumMod val="102000"/>
                <a:tint val="94000"/>
              </a:schemeClr>
            </a:gs>
            <a:gs pos="50000">
              <a:schemeClr val="accent3">
                <a:shade val="80000"/>
                <a:hueOff val="0"/>
                <a:satOff val="0"/>
                <a:lumOff val="15621"/>
                <a:alphaOff val="0"/>
                <a:satMod val="110000"/>
                <a:lumMod val="100000"/>
                <a:shade val="100000"/>
              </a:schemeClr>
            </a:gs>
            <a:gs pos="100000">
              <a:schemeClr val="accent3">
                <a:shade val="80000"/>
                <a:hueOff val="0"/>
                <a:satOff val="0"/>
                <a:lumOff val="156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Grants</a:t>
          </a:r>
          <a:endParaRPr lang="en-US" sz="1000" kern="1200" dirty="0">
            <a:latin typeface="Arial" panose="020B0604020202020204" pitchFamily="34" charset="0"/>
            <a:cs typeface="Arial" panose="020B0604020202020204" pitchFamily="34" charset="0"/>
          </a:endParaRPr>
        </a:p>
      </dsp:txBody>
      <dsp:txXfrm>
        <a:off x="338060" y="2865990"/>
        <a:ext cx="1100842" cy="854810"/>
      </dsp:txXfrm>
    </dsp:sp>
    <dsp:sp modelId="{13D970DF-8A79-4F0D-A022-3AD31EAD81F0}">
      <dsp:nvSpPr>
        <dsp:cNvPr id="0" name=""/>
        <dsp:cNvSpPr/>
      </dsp:nvSpPr>
      <dsp:spPr>
        <a:xfrm>
          <a:off x="484164" y="1292804"/>
          <a:ext cx="1556826" cy="1208884"/>
        </a:xfrm>
        <a:prstGeom prst="ellipse">
          <a:avLst/>
        </a:prstGeom>
        <a:gradFill rotWithShape="0">
          <a:gsLst>
            <a:gs pos="0">
              <a:schemeClr val="accent3">
                <a:shade val="80000"/>
                <a:hueOff val="0"/>
                <a:satOff val="0"/>
                <a:lumOff val="17356"/>
                <a:alphaOff val="0"/>
                <a:satMod val="103000"/>
                <a:lumMod val="102000"/>
                <a:tint val="94000"/>
              </a:schemeClr>
            </a:gs>
            <a:gs pos="50000">
              <a:schemeClr val="accent3">
                <a:shade val="80000"/>
                <a:hueOff val="0"/>
                <a:satOff val="0"/>
                <a:lumOff val="17356"/>
                <a:alphaOff val="0"/>
                <a:satMod val="110000"/>
                <a:lumMod val="100000"/>
                <a:shade val="100000"/>
              </a:schemeClr>
            </a:gs>
            <a:gs pos="100000">
              <a:schemeClr val="accent3">
                <a:shade val="80000"/>
                <a:hueOff val="0"/>
                <a:satOff val="0"/>
                <a:lumOff val="1735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Compliance</a:t>
          </a:r>
          <a:endParaRPr lang="en-US" sz="1000" kern="1200" dirty="0">
            <a:latin typeface="Arial" panose="020B0604020202020204" pitchFamily="34" charset="0"/>
            <a:cs typeface="Arial" panose="020B0604020202020204" pitchFamily="34" charset="0"/>
          </a:endParaRPr>
        </a:p>
      </dsp:txBody>
      <dsp:txXfrm>
        <a:off x="712156" y="1469841"/>
        <a:ext cx="1100842" cy="854810"/>
      </dsp:txXfrm>
    </dsp:sp>
    <dsp:sp modelId="{6790FED8-1D60-409D-B848-BFB8D6FE46DD}">
      <dsp:nvSpPr>
        <dsp:cNvPr id="0" name=""/>
        <dsp:cNvSpPr/>
      </dsp:nvSpPr>
      <dsp:spPr>
        <a:xfrm>
          <a:off x="1506218" y="222651"/>
          <a:ext cx="1556826" cy="1208884"/>
        </a:xfrm>
        <a:prstGeom prst="ellipse">
          <a:avLst/>
        </a:prstGeom>
        <a:gradFill rotWithShape="0">
          <a:gsLst>
            <a:gs pos="0">
              <a:schemeClr val="accent3">
                <a:shade val="80000"/>
                <a:hueOff val="0"/>
                <a:satOff val="0"/>
                <a:lumOff val="19092"/>
                <a:alphaOff val="0"/>
                <a:satMod val="103000"/>
                <a:lumMod val="102000"/>
                <a:tint val="94000"/>
              </a:schemeClr>
            </a:gs>
            <a:gs pos="50000">
              <a:schemeClr val="accent3">
                <a:shade val="80000"/>
                <a:hueOff val="0"/>
                <a:satOff val="0"/>
                <a:lumOff val="19092"/>
                <a:alphaOff val="0"/>
                <a:satMod val="110000"/>
                <a:lumMod val="100000"/>
                <a:shade val="100000"/>
              </a:schemeClr>
            </a:gs>
            <a:gs pos="100000">
              <a:schemeClr val="accent3">
                <a:shade val="80000"/>
                <a:hueOff val="0"/>
                <a:satOff val="0"/>
                <a:lumOff val="190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Member Communications</a:t>
          </a:r>
          <a:endParaRPr lang="en-US" sz="1000" kern="1200" dirty="0">
            <a:latin typeface="Arial" panose="020B0604020202020204" pitchFamily="34" charset="0"/>
            <a:cs typeface="Arial" panose="020B0604020202020204" pitchFamily="34" charset="0"/>
          </a:endParaRPr>
        </a:p>
      </dsp:txBody>
      <dsp:txXfrm>
        <a:off x="1734210" y="399688"/>
        <a:ext cx="1100842" cy="85481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5D804763-E436-4A97-8A49-3559BF5850E1}" type="datetimeFigureOut">
              <a:rPr lang="en-US" smtClean="0"/>
              <a:t>4/6/2015</a:t>
            </a:fld>
            <a:endParaRPr lang="en-US" dirty="0"/>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21C6881-203C-4EC0-AABC-11DDA177AF9F}" type="slidenum">
              <a:rPr lang="en-US" smtClean="0"/>
              <a:t>‹#›</a:t>
            </a:fld>
            <a:endParaRPr lang="en-US" dirty="0"/>
          </a:p>
        </p:txBody>
      </p:sp>
    </p:spTree>
    <p:extLst>
      <p:ext uri="{BB962C8B-B14F-4D97-AF65-F5344CB8AC3E}">
        <p14:creationId xmlns:p14="http://schemas.microsoft.com/office/powerpoint/2010/main" val="418145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25C6101-4D59-4B8A-BA39-CA3A14F17D6A}" type="datetimeFigureOut">
              <a:rPr lang="en-US" smtClean="0"/>
              <a:t>4/6/2015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11937CC-02F8-4E5D-AAD5-BC3498BDED97}" type="slidenum">
              <a:rPr lang="en-US" smtClean="0"/>
              <a:t>‹#›</a:t>
            </a:fld>
            <a:endParaRPr lang="en-US" dirty="0"/>
          </a:p>
        </p:txBody>
      </p:sp>
    </p:spTree>
    <p:extLst>
      <p:ext uri="{BB962C8B-B14F-4D97-AF65-F5344CB8AC3E}">
        <p14:creationId xmlns:p14="http://schemas.microsoft.com/office/powerpoint/2010/main" val="94005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1</a:t>
            </a:fld>
            <a:endParaRPr lang="en-US" dirty="0"/>
          </a:p>
        </p:txBody>
      </p:sp>
    </p:spTree>
    <p:extLst>
      <p:ext uri="{BB962C8B-B14F-4D97-AF65-F5344CB8AC3E}">
        <p14:creationId xmlns:p14="http://schemas.microsoft.com/office/powerpoint/2010/main" val="367303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10</a:t>
            </a:fld>
            <a:endParaRPr lang="en-US" dirty="0"/>
          </a:p>
        </p:txBody>
      </p:sp>
    </p:spTree>
    <p:extLst>
      <p:ext uri="{BB962C8B-B14F-4D97-AF65-F5344CB8AC3E}">
        <p14:creationId xmlns:p14="http://schemas.microsoft.com/office/powerpoint/2010/main" val="175109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11</a:t>
            </a:fld>
            <a:endParaRPr lang="en-US" dirty="0"/>
          </a:p>
        </p:txBody>
      </p:sp>
    </p:spTree>
    <p:extLst>
      <p:ext uri="{BB962C8B-B14F-4D97-AF65-F5344CB8AC3E}">
        <p14:creationId xmlns:p14="http://schemas.microsoft.com/office/powerpoint/2010/main" val="90869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18</a:t>
            </a:fld>
            <a:endParaRPr lang="en-US" dirty="0"/>
          </a:p>
        </p:txBody>
      </p:sp>
    </p:spTree>
    <p:extLst>
      <p:ext uri="{BB962C8B-B14F-4D97-AF65-F5344CB8AC3E}">
        <p14:creationId xmlns:p14="http://schemas.microsoft.com/office/powerpoint/2010/main" val="428415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19</a:t>
            </a:fld>
            <a:endParaRPr lang="en-US" dirty="0"/>
          </a:p>
        </p:txBody>
      </p:sp>
    </p:spTree>
    <p:extLst>
      <p:ext uri="{BB962C8B-B14F-4D97-AF65-F5344CB8AC3E}">
        <p14:creationId xmlns:p14="http://schemas.microsoft.com/office/powerpoint/2010/main" val="414859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20</a:t>
            </a:fld>
            <a:endParaRPr lang="en-US" dirty="0"/>
          </a:p>
        </p:txBody>
      </p:sp>
    </p:spTree>
    <p:extLst>
      <p:ext uri="{BB962C8B-B14F-4D97-AF65-F5344CB8AC3E}">
        <p14:creationId xmlns:p14="http://schemas.microsoft.com/office/powerpoint/2010/main" val="331777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21</a:t>
            </a:fld>
            <a:endParaRPr lang="en-US" dirty="0"/>
          </a:p>
        </p:txBody>
      </p:sp>
    </p:spTree>
    <p:extLst>
      <p:ext uri="{BB962C8B-B14F-4D97-AF65-F5344CB8AC3E}">
        <p14:creationId xmlns:p14="http://schemas.microsoft.com/office/powerpoint/2010/main" val="191322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22</a:t>
            </a:fld>
            <a:endParaRPr lang="en-US" dirty="0"/>
          </a:p>
        </p:txBody>
      </p:sp>
    </p:spTree>
    <p:extLst>
      <p:ext uri="{BB962C8B-B14F-4D97-AF65-F5344CB8AC3E}">
        <p14:creationId xmlns:p14="http://schemas.microsoft.com/office/powerpoint/2010/main" val="896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23</a:t>
            </a:fld>
            <a:endParaRPr lang="en-US" dirty="0"/>
          </a:p>
        </p:txBody>
      </p:sp>
    </p:spTree>
    <p:extLst>
      <p:ext uri="{BB962C8B-B14F-4D97-AF65-F5344CB8AC3E}">
        <p14:creationId xmlns:p14="http://schemas.microsoft.com/office/powerpoint/2010/main" val="351163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24</a:t>
            </a:fld>
            <a:endParaRPr lang="en-US" dirty="0"/>
          </a:p>
        </p:txBody>
      </p:sp>
    </p:spTree>
    <p:extLst>
      <p:ext uri="{BB962C8B-B14F-4D97-AF65-F5344CB8AC3E}">
        <p14:creationId xmlns:p14="http://schemas.microsoft.com/office/powerpoint/2010/main" val="3870700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25</a:t>
            </a:fld>
            <a:endParaRPr lang="en-US" dirty="0"/>
          </a:p>
        </p:txBody>
      </p:sp>
    </p:spTree>
    <p:extLst>
      <p:ext uri="{BB962C8B-B14F-4D97-AF65-F5344CB8AC3E}">
        <p14:creationId xmlns:p14="http://schemas.microsoft.com/office/powerpoint/2010/main" val="193431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a:t>
            </a:fld>
            <a:endParaRPr lang="en-US" dirty="0"/>
          </a:p>
        </p:txBody>
      </p:sp>
    </p:spTree>
    <p:extLst>
      <p:ext uri="{BB962C8B-B14F-4D97-AF65-F5344CB8AC3E}">
        <p14:creationId xmlns:p14="http://schemas.microsoft.com/office/powerpoint/2010/main" val="107560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26</a:t>
            </a:fld>
            <a:endParaRPr lang="en-US" dirty="0"/>
          </a:p>
        </p:txBody>
      </p:sp>
    </p:spTree>
    <p:extLst>
      <p:ext uri="{BB962C8B-B14F-4D97-AF65-F5344CB8AC3E}">
        <p14:creationId xmlns:p14="http://schemas.microsoft.com/office/powerpoint/2010/main" val="177180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27</a:t>
            </a:fld>
            <a:endParaRPr lang="en-US" dirty="0"/>
          </a:p>
        </p:txBody>
      </p:sp>
    </p:spTree>
    <p:extLst>
      <p:ext uri="{BB962C8B-B14F-4D97-AF65-F5344CB8AC3E}">
        <p14:creationId xmlns:p14="http://schemas.microsoft.com/office/powerpoint/2010/main" val="85536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28</a:t>
            </a:fld>
            <a:endParaRPr lang="en-US" dirty="0"/>
          </a:p>
        </p:txBody>
      </p:sp>
    </p:spTree>
    <p:extLst>
      <p:ext uri="{BB962C8B-B14F-4D97-AF65-F5344CB8AC3E}">
        <p14:creationId xmlns:p14="http://schemas.microsoft.com/office/powerpoint/2010/main" val="5246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29</a:t>
            </a:fld>
            <a:endParaRPr lang="en-US" dirty="0"/>
          </a:p>
        </p:txBody>
      </p:sp>
    </p:spTree>
    <p:extLst>
      <p:ext uri="{BB962C8B-B14F-4D97-AF65-F5344CB8AC3E}">
        <p14:creationId xmlns:p14="http://schemas.microsoft.com/office/powerpoint/2010/main" val="3384204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30</a:t>
            </a:fld>
            <a:endParaRPr lang="en-US" dirty="0"/>
          </a:p>
        </p:txBody>
      </p:sp>
    </p:spTree>
    <p:extLst>
      <p:ext uri="{BB962C8B-B14F-4D97-AF65-F5344CB8AC3E}">
        <p14:creationId xmlns:p14="http://schemas.microsoft.com/office/powerpoint/2010/main" val="277550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31</a:t>
            </a:fld>
            <a:endParaRPr lang="en-US" dirty="0"/>
          </a:p>
        </p:txBody>
      </p:sp>
    </p:spTree>
    <p:extLst>
      <p:ext uri="{BB962C8B-B14F-4D97-AF65-F5344CB8AC3E}">
        <p14:creationId xmlns:p14="http://schemas.microsoft.com/office/powerpoint/2010/main" val="4115219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32</a:t>
            </a:fld>
            <a:endParaRPr lang="en-US" dirty="0"/>
          </a:p>
        </p:txBody>
      </p:sp>
    </p:spTree>
    <p:extLst>
      <p:ext uri="{BB962C8B-B14F-4D97-AF65-F5344CB8AC3E}">
        <p14:creationId xmlns:p14="http://schemas.microsoft.com/office/powerpoint/2010/main" val="307575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33</a:t>
            </a:fld>
            <a:endParaRPr lang="en-US" dirty="0"/>
          </a:p>
        </p:txBody>
      </p:sp>
    </p:spTree>
    <p:extLst>
      <p:ext uri="{BB962C8B-B14F-4D97-AF65-F5344CB8AC3E}">
        <p14:creationId xmlns:p14="http://schemas.microsoft.com/office/powerpoint/2010/main" val="426081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3</a:t>
            </a:fld>
            <a:endParaRPr lang="en-US" dirty="0"/>
          </a:p>
        </p:txBody>
      </p:sp>
    </p:spTree>
    <p:extLst>
      <p:ext uri="{BB962C8B-B14F-4D97-AF65-F5344CB8AC3E}">
        <p14:creationId xmlns:p14="http://schemas.microsoft.com/office/powerpoint/2010/main" val="21202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Dear Colleague</a:t>
            </a:r>
            <a:r>
              <a:rPr lang="en-US" baseline="0" dirty="0" smtClean="0"/>
              <a:t> letters and Testimony are on the National CASA website on the Public Policy Page (News and Events)</a:t>
            </a:r>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4</a:t>
            </a:fld>
            <a:endParaRPr lang="en-US" dirty="0"/>
          </a:p>
        </p:txBody>
      </p:sp>
    </p:spTree>
    <p:extLst>
      <p:ext uri="{BB962C8B-B14F-4D97-AF65-F5344CB8AC3E}">
        <p14:creationId xmlns:p14="http://schemas.microsoft.com/office/powerpoint/2010/main" val="285649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leaders helped encourage local programs to participate</a:t>
            </a:r>
          </a:p>
          <a:p>
            <a:r>
              <a:rPr lang="en-US" dirty="0" smtClean="0"/>
              <a:t>Link to Action Alert urging</a:t>
            </a:r>
            <a:r>
              <a:rPr lang="en-US" baseline="0" dirty="0" smtClean="0"/>
              <a:t> Congressional support for funding generally is still available, from Public Policy page</a:t>
            </a:r>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5</a:t>
            </a:fld>
            <a:endParaRPr lang="en-US" dirty="0"/>
          </a:p>
        </p:txBody>
      </p:sp>
    </p:spTree>
    <p:extLst>
      <p:ext uri="{BB962C8B-B14F-4D97-AF65-F5344CB8AC3E}">
        <p14:creationId xmlns:p14="http://schemas.microsoft.com/office/powerpoint/2010/main" val="161722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6</a:t>
            </a:fld>
            <a:endParaRPr lang="en-US" dirty="0"/>
          </a:p>
        </p:txBody>
      </p:sp>
    </p:spTree>
    <p:extLst>
      <p:ext uri="{BB962C8B-B14F-4D97-AF65-F5344CB8AC3E}">
        <p14:creationId xmlns:p14="http://schemas.microsoft.com/office/powerpoint/2010/main" val="260571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937CC-02F8-4E5D-AAD5-BC3498BDED97}" type="slidenum">
              <a:rPr lang="en-US" smtClean="0"/>
              <a:t>7</a:t>
            </a:fld>
            <a:endParaRPr lang="en-US" dirty="0"/>
          </a:p>
        </p:txBody>
      </p:sp>
    </p:spTree>
    <p:extLst>
      <p:ext uri="{BB962C8B-B14F-4D97-AF65-F5344CB8AC3E}">
        <p14:creationId xmlns:p14="http://schemas.microsoft.com/office/powerpoint/2010/main" val="26880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8</a:t>
            </a:fld>
            <a:endParaRPr lang="en-US" dirty="0"/>
          </a:p>
        </p:txBody>
      </p:sp>
    </p:spTree>
    <p:extLst>
      <p:ext uri="{BB962C8B-B14F-4D97-AF65-F5344CB8AC3E}">
        <p14:creationId xmlns:p14="http://schemas.microsoft.com/office/powerpoint/2010/main" val="245345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1937CC-02F8-4E5D-AAD5-BC3498BDED97}" type="slidenum">
              <a:rPr lang="en-US" smtClean="0"/>
              <a:t>9</a:t>
            </a:fld>
            <a:endParaRPr lang="en-US" dirty="0"/>
          </a:p>
        </p:txBody>
      </p:sp>
    </p:spTree>
    <p:extLst>
      <p:ext uri="{BB962C8B-B14F-4D97-AF65-F5344CB8AC3E}">
        <p14:creationId xmlns:p14="http://schemas.microsoft.com/office/powerpoint/2010/main" val="204515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2737" y="736271"/>
            <a:ext cx="9144000" cy="861766"/>
          </a:xfrm>
        </p:spPr>
        <p:txBody>
          <a:bodyPr anchor="b">
            <a:normAutofit/>
          </a:bodyPr>
          <a:lstStyle>
            <a:lvl1pPr algn="l">
              <a:defRPr sz="4400" b="0" cap="small" spc="50" baseline="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1035218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12326633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693377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2458310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11467109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1026930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27725114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3230669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22923309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5973525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2E44F-D7FA-43EE-9545-1D340E57FDB3}" type="datetimeFigureOut">
              <a:rPr lang="en-US" smtClean="0"/>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90EC4C-F65A-4076-9E12-C4C7677B0685}" type="slidenum">
              <a:rPr lang="en-US" smtClean="0"/>
              <a:t>‹#›</a:t>
            </a:fld>
            <a:endParaRPr lang="en-US" dirty="0"/>
          </a:p>
        </p:txBody>
      </p:sp>
    </p:spTree>
    <p:extLst>
      <p:ext uri="{BB962C8B-B14F-4D97-AF65-F5344CB8AC3E}">
        <p14:creationId xmlns:p14="http://schemas.microsoft.com/office/powerpoint/2010/main" val="40563989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5">
                <a:lumMod val="60000"/>
                <a:lumOff val="40000"/>
              </a:schemeClr>
            </a:gs>
            <a:gs pos="0">
              <a:schemeClr val="accent5">
                <a:lumMod val="40000"/>
                <a:lumOff val="60000"/>
              </a:schemeClr>
            </a:gs>
            <a:gs pos="72000">
              <a:schemeClr val="accent5">
                <a:lumMod val="50000"/>
              </a:schemeClr>
            </a:gs>
            <a:gs pos="83000">
              <a:schemeClr val="accent5">
                <a:lumMod val="50000"/>
              </a:schemeClr>
            </a:gs>
            <a:gs pos="100000">
              <a:schemeClr val="accent5">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2E44F-D7FA-43EE-9545-1D340E57FDB3}" type="datetimeFigureOut">
              <a:rPr lang="en-US" smtClean="0"/>
              <a:t>4/6/2015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0EC4C-F65A-4076-9E12-C4C7677B0685}" type="slidenum">
              <a:rPr lang="en-US" smtClean="0"/>
              <a:t>‹#›</a:t>
            </a:fld>
            <a:endParaRPr lang="en-US" dirty="0"/>
          </a:p>
        </p:txBody>
      </p:sp>
    </p:spTree>
    <p:extLst>
      <p:ext uri="{BB962C8B-B14F-4D97-AF65-F5344CB8AC3E}">
        <p14:creationId xmlns:p14="http://schemas.microsoft.com/office/powerpoint/2010/main" val="217207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cap="small" spc="50" baseline="0">
          <a:ln w="0"/>
          <a:solidFill>
            <a:schemeClr val="bg2"/>
          </a:solidFill>
          <a:effectLst>
            <a:innerShdw blurRad="63500" dist="50800" dir="13500000">
              <a:srgbClr val="000000">
                <a:alpha val="50000"/>
              </a:srgbClr>
            </a:inn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C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C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7FBFFF"/>
              </a:clrFrom>
              <a:clrTo>
                <a:srgbClr val="7FB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66559" y="399645"/>
            <a:ext cx="9458882" cy="6215042"/>
          </a:xfrm>
          <a:prstGeom prst="rect">
            <a:avLst/>
          </a:prstGeom>
        </p:spPr>
      </p:pic>
      <p:sp>
        <p:nvSpPr>
          <p:cNvPr id="10" name="TextBox 9"/>
          <p:cNvSpPr txBox="1"/>
          <p:nvPr/>
        </p:nvSpPr>
        <p:spPr>
          <a:xfrm>
            <a:off x="307522" y="2817674"/>
            <a:ext cx="10613571" cy="1754326"/>
          </a:xfrm>
          <a:prstGeom prst="rect">
            <a:avLst/>
          </a:prstGeom>
          <a:noFill/>
        </p:spPr>
        <p:txBody>
          <a:bodyPr wrap="square" rtlCol="0">
            <a:spAutoFit/>
          </a:bodyPr>
          <a:lstStyle/>
          <a:p>
            <a:pPr algn="ctr"/>
            <a:r>
              <a:rPr lang="en-US" sz="36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National CASA Association and </a:t>
            </a:r>
          </a:p>
          <a:p>
            <a:pPr algn="ctr"/>
            <a:r>
              <a:rPr lang="en-US" sz="36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State Directors Meeting</a:t>
            </a:r>
          </a:p>
          <a:p>
            <a:pPr algn="ctr"/>
            <a:r>
              <a:rPr lang="en-US" sz="36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April 6, 2015</a:t>
            </a:r>
          </a:p>
        </p:txBody>
      </p:sp>
      <p:pic>
        <p:nvPicPr>
          <p:cNvPr id="11" name="Picture 10" descr="casa_Blue_Red_25.eps"/>
          <p:cNvPicPr>
            <a:picLocks noChangeAspect="1"/>
          </p:cNvPicPr>
          <p:nvPr/>
        </p:nvPicPr>
        <p:blipFill>
          <a:blip r:embed="rId4"/>
          <a:srcRect l="44035"/>
          <a:stretch>
            <a:fillRect/>
          </a:stretch>
        </p:blipFill>
        <p:spPr bwMode="auto">
          <a:xfrm>
            <a:off x="-1" y="4414838"/>
            <a:ext cx="1526589" cy="2443162"/>
          </a:xfrm>
          <a:prstGeom prst="rect">
            <a:avLst/>
          </a:prstGeom>
          <a:noFill/>
          <a:ln w="9525">
            <a:noFill/>
            <a:miter lim="800000"/>
            <a:headEnd/>
            <a:tailEnd/>
          </a:ln>
        </p:spPr>
      </p:pic>
    </p:spTree>
    <p:extLst>
      <p:ext uri="{BB962C8B-B14F-4D97-AF65-F5344CB8AC3E}">
        <p14:creationId xmlns:p14="http://schemas.microsoft.com/office/powerpoint/2010/main" val="390302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 States </a:t>
            </a:r>
            <a:endParaRPr lang="en-US" dirty="0"/>
          </a:p>
        </p:txBody>
      </p:sp>
      <p:pic>
        <p:nvPicPr>
          <p:cNvPr id="8" name="Content Placeholder 7"/>
          <p:cNvPicPr>
            <a:picLocks noGrp="1" noChangeAspect="1"/>
          </p:cNvPicPr>
          <p:nvPr>
            <p:ph sz="half" idx="2"/>
          </p:nvPr>
        </p:nvPicPr>
        <p:blipFill>
          <a:blip r:embed="rId3"/>
          <a:stretch>
            <a:fillRect/>
          </a:stretch>
        </p:blipFill>
        <p:spPr>
          <a:xfrm>
            <a:off x="1258331" y="2036189"/>
            <a:ext cx="3880525" cy="3880525"/>
          </a:xfrm>
          <a:prstGeom prst="rect">
            <a:avLst/>
          </a:prstGeom>
        </p:spPr>
      </p:pic>
      <p:sp>
        <p:nvSpPr>
          <p:cNvPr id="6" name="Content Placeholder 5"/>
          <p:cNvSpPr>
            <a:spLocks noGrp="1"/>
          </p:cNvSpPr>
          <p:nvPr>
            <p:ph sz="quarter" idx="4"/>
          </p:nvPr>
        </p:nvSpPr>
        <p:spPr>
          <a:xfrm>
            <a:off x="5656082" y="2036189"/>
            <a:ext cx="5699306" cy="3880525"/>
          </a:xfrm>
        </p:spPr>
        <p:txBody>
          <a:bodyPr>
            <a:normAutofit fontScale="92500" lnSpcReduction="10000"/>
          </a:bodyPr>
          <a:lstStyle/>
          <a:p>
            <a:pPr marL="285750" indent="-285750">
              <a:buFont typeface="Arial" panose="020B0604020202020204" pitchFamily="34" charset="0"/>
              <a:buChar char="•"/>
            </a:pPr>
            <a:r>
              <a:rPr lang="en-US" b="1" dirty="0">
                <a:latin typeface="Century Gothic" panose="020B0502020202020204" pitchFamily="34" charset="0"/>
              </a:rPr>
              <a:t>Competence in 1 or more key areas </a:t>
            </a:r>
          </a:p>
          <a:p>
            <a:pPr marL="285750" indent="-285750">
              <a:buFont typeface="Arial" panose="020B0604020202020204" pitchFamily="34" charset="0"/>
              <a:buChar char="•"/>
            </a:pPr>
            <a:endParaRPr lang="en-US" b="1"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Partnership with National CASA</a:t>
            </a:r>
          </a:p>
          <a:p>
            <a:pPr marL="285750" indent="-285750">
              <a:buFont typeface="Arial" panose="020B0604020202020204" pitchFamily="34" charset="0"/>
              <a:buChar char="•"/>
            </a:pPr>
            <a:endParaRPr lang="en-US" b="1"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Areas may include: </a:t>
            </a:r>
            <a:r>
              <a:rPr lang="en-US" b="1" dirty="0" smtClean="0">
                <a:latin typeface="Century Gothic" panose="020B0502020202020204" pitchFamily="34" charset="0"/>
              </a:rPr>
              <a:t>Technical </a:t>
            </a:r>
            <a:r>
              <a:rPr lang="en-US" b="1" dirty="0">
                <a:latin typeface="Century Gothic" panose="020B0502020202020204" pitchFamily="34" charset="0"/>
              </a:rPr>
              <a:t>Assistance, Resource Development, Quality Assurance, Branding &amp; Marketing, Governance </a:t>
            </a:r>
          </a:p>
          <a:p>
            <a:endParaRPr lang="en-US" dirty="0"/>
          </a:p>
        </p:txBody>
      </p:sp>
    </p:spTree>
    <p:extLst>
      <p:ext uri="{BB962C8B-B14F-4D97-AF65-F5344CB8AC3E}">
        <p14:creationId xmlns:p14="http://schemas.microsoft.com/office/powerpoint/2010/main" val="71254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496"/>
            <a:ext cx="10515600" cy="1325563"/>
          </a:xfrm>
        </p:spPr>
        <p:txBody>
          <a:bodyPr/>
          <a:lstStyle/>
          <a:p>
            <a:pPr algn="ctr"/>
            <a:r>
              <a:rPr lang="en-US" dirty="0" smtClean="0"/>
              <a:t>Highly Effective States</a:t>
            </a:r>
            <a:endParaRPr lang="en-US" dirty="0"/>
          </a:p>
        </p:txBody>
      </p:sp>
      <p:sp>
        <p:nvSpPr>
          <p:cNvPr id="3" name="Content Placeholder 2"/>
          <p:cNvSpPr>
            <a:spLocks noGrp="1"/>
          </p:cNvSpPr>
          <p:nvPr>
            <p:ph idx="1"/>
          </p:nvPr>
        </p:nvSpPr>
        <p:spPr>
          <a:xfrm>
            <a:off x="838200" y="1951946"/>
            <a:ext cx="10515600" cy="4545651"/>
          </a:xfrm>
        </p:spPr>
        <p:txBody>
          <a:bodyPr>
            <a:normAutofit/>
          </a:bodyPr>
          <a:lstStyle/>
          <a:p>
            <a:pPr marL="457200" indent="-457200">
              <a:buFont typeface="Wingdings" panose="05000000000000000000" pitchFamily="2" charset="2"/>
              <a:buChar char="ü"/>
            </a:pPr>
            <a:r>
              <a:rPr lang="en-US" b="1" dirty="0" smtClean="0">
                <a:solidFill>
                  <a:schemeClr val="bg1"/>
                </a:solidFill>
                <a:latin typeface="Century Gothic" panose="020B0502020202020204" pitchFamily="34" charset="0"/>
              </a:rPr>
              <a:t>Innovative </a:t>
            </a:r>
            <a:r>
              <a:rPr lang="en-US" b="1" dirty="0">
                <a:solidFill>
                  <a:schemeClr val="bg1"/>
                </a:solidFill>
                <a:latin typeface="Century Gothic" panose="020B0502020202020204" pitchFamily="34" charset="0"/>
              </a:rPr>
              <a:t>Practice(s</a:t>
            </a:r>
            <a:r>
              <a:rPr lang="en-US" b="1" dirty="0" smtClean="0">
                <a:solidFill>
                  <a:schemeClr val="bg1"/>
                </a:solidFill>
                <a:latin typeface="Century Gothic" panose="020B0502020202020204" pitchFamily="34" charset="0"/>
              </a:rPr>
              <a:t>)</a:t>
            </a:r>
          </a:p>
          <a:p>
            <a:endParaRPr lang="en-US" b="1" dirty="0">
              <a:solidFill>
                <a:schemeClr val="bg1"/>
              </a:solidFill>
              <a:latin typeface="Century Gothic" panose="020B0502020202020204" pitchFamily="34" charset="0"/>
            </a:endParaRPr>
          </a:p>
          <a:p>
            <a:pPr marL="457200" indent="-457200">
              <a:buFont typeface="Wingdings" panose="05000000000000000000" pitchFamily="2" charset="2"/>
              <a:buChar char="ü"/>
            </a:pPr>
            <a:r>
              <a:rPr lang="en-US" b="1" dirty="0">
                <a:solidFill>
                  <a:schemeClr val="bg1"/>
                </a:solidFill>
                <a:latin typeface="Century Gothic" panose="020B0502020202020204" pitchFamily="34" charset="0"/>
              </a:rPr>
              <a:t>Demonstrated, measurable outcomes that exceed average network performance </a:t>
            </a:r>
            <a:endParaRPr lang="en-US" b="1" dirty="0" smtClean="0">
              <a:solidFill>
                <a:schemeClr val="bg1"/>
              </a:solidFill>
              <a:latin typeface="Century Gothic" panose="020B0502020202020204" pitchFamily="34" charset="0"/>
            </a:endParaRPr>
          </a:p>
          <a:p>
            <a:pPr marL="457200" indent="-457200">
              <a:buFont typeface="Wingdings" panose="05000000000000000000" pitchFamily="2" charset="2"/>
              <a:buChar char="ü"/>
            </a:pPr>
            <a:endParaRPr lang="en-US" b="1" dirty="0">
              <a:solidFill>
                <a:schemeClr val="bg1"/>
              </a:solidFill>
              <a:latin typeface="Century Gothic" panose="020B0502020202020204" pitchFamily="34" charset="0"/>
            </a:endParaRPr>
          </a:p>
          <a:p>
            <a:pPr marL="457200" indent="-457200">
              <a:buFont typeface="Wingdings" panose="05000000000000000000" pitchFamily="2" charset="2"/>
              <a:buChar char="ü"/>
            </a:pPr>
            <a:r>
              <a:rPr lang="en-US" b="1" dirty="0">
                <a:solidFill>
                  <a:schemeClr val="bg1"/>
                </a:solidFill>
                <a:latin typeface="Century Gothic" panose="020B0502020202020204" pitchFamily="34" charset="0"/>
              </a:rPr>
              <a:t>Consider other criteria to identify Highly Effective </a:t>
            </a:r>
            <a:r>
              <a:rPr lang="en-US" b="1" dirty="0" smtClean="0">
                <a:solidFill>
                  <a:schemeClr val="bg1"/>
                </a:solidFill>
                <a:latin typeface="Century Gothic" panose="020B0502020202020204" pitchFamily="34" charset="0"/>
              </a:rPr>
              <a:t>states</a:t>
            </a:r>
          </a:p>
          <a:p>
            <a:pPr marL="457200" indent="-457200">
              <a:buFont typeface="Wingdings" panose="05000000000000000000" pitchFamily="2" charset="2"/>
              <a:buChar char="ü"/>
            </a:pPr>
            <a:endParaRPr lang="en-US" b="1" dirty="0">
              <a:solidFill>
                <a:schemeClr val="bg1"/>
              </a:solidFill>
              <a:latin typeface="Century Gothic" panose="020B0502020202020204" pitchFamily="34" charset="0"/>
            </a:endParaRPr>
          </a:p>
          <a:p>
            <a:pPr marL="457200" indent="-457200">
              <a:buFont typeface="Wingdings" panose="05000000000000000000" pitchFamily="2" charset="2"/>
              <a:buChar char="ü"/>
            </a:pPr>
            <a:r>
              <a:rPr lang="en-US" b="1" dirty="0" smtClean="0">
                <a:solidFill>
                  <a:schemeClr val="bg1"/>
                </a:solidFill>
                <a:latin typeface="Century Gothic" panose="020B0502020202020204" pitchFamily="34" charset="0"/>
              </a:rPr>
              <a:t>State Steering Committee to facilitate discussion at Conference</a:t>
            </a:r>
            <a:endParaRPr lang="en-US" b="1" dirty="0">
              <a:solidFill>
                <a:schemeClr val="bg1"/>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713227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Grants Policy Discussion - Categories</a:t>
            </a:r>
            <a:endParaRPr lang="en-US" b="1"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5" name="Table 4"/>
          <p:cNvGraphicFramePr>
            <a:graphicFrameLocks noGrp="1"/>
          </p:cNvGraphicFramePr>
          <p:nvPr>
            <p:extLst/>
          </p:nvPr>
        </p:nvGraphicFramePr>
        <p:xfrm>
          <a:off x="454190" y="1771047"/>
          <a:ext cx="11279005" cy="4898914"/>
        </p:xfrm>
        <a:graphic>
          <a:graphicData uri="http://schemas.openxmlformats.org/drawingml/2006/table">
            <a:tbl>
              <a:tblPr firstCol="1" bandRow="1">
                <a:tableStyleId>{5C22544A-7EE6-4342-B048-85BDC9FD1C3A}</a:tableStyleId>
              </a:tblPr>
              <a:tblGrid>
                <a:gridCol w="3891475"/>
                <a:gridCol w="7387530"/>
              </a:tblGrid>
              <a:tr h="901342">
                <a:tc>
                  <a:txBody>
                    <a:bodyPr/>
                    <a:lstStyle/>
                    <a:p>
                      <a:pPr algn="ctr"/>
                      <a:r>
                        <a:rPr lang="en-US" sz="1800" dirty="0" smtClean="0"/>
                        <a:t>Growth</a:t>
                      </a:r>
                      <a:endParaRPr lang="en-US" sz="1800" dirty="0"/>
                    </a:p>
                  </a:txBody>
                  <a:tcPr marL="90192" marR="90192" marT="45096" marB="45096" anchor="ctr"/>
                </a:tc>
                <a:tc>
                  <a:txBody>
                    <a:bodyPr/>
                    <a:lstStyle/>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At least one grant in each category:</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&lt;30% of children served </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45-55% of the children served </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&gt;80% of the children served</a:t>
                      </a:r>
                      <a:endParaRPr lang="en-US" sz="1400" dirty="0"/>
                    </a:p>
                  </a:txBody>
                  <a:tcPr marL="90192" marR="90192" marT="45096" marB="45096" anchor="ctr"/>
                </a:tc>
              </a:tr>
              <a:tr h="927329">
                <a:tc>
                  <a:txBody>
                    <a:bodyPr/>
                    <a:lstStyle/>
                    <a:p>
                      <a:pPr algn="ctr"/>
                      <a:r>
                        <a:rPr lang="en-US" sz="1800" dirty="0" smtClean="0"/>
                        <a:t>Development</a:t>
                      </a:r>
                      <a:endParaRPr lang="en-US" sz="1800" dirty="0"/>
                    </a:p>
                  </a:txBody>
                  <a:tcPr marL="90192" marR="90192" marT="45096" marB="45096" anchor="ctr"/>
                </a:tc>
                <a:tc>
                  <a:txBody>
                    <a:bodyPr/>
                    <a:lstStyle/>
                    <a:p>
                      <a:pPr marL="285750" indent="-285750">
                        <a:buClr>
                          <a:schemeClr val="accent4">
                            <a:lumMod val="75000"/>
                          </a:schemeClr>
                        </a:buClr>
                        <a:buFont typeface="Wingdings" panose="05000000000000000000" pitchFamily="2" charset="2"/>
                        <a:buChar char="q"/>
                      </a:pPr>
                      <a:r>
                        <a:rPr lang="en-US" sz="1400" dirty="0" smtClean="0"/>
                        <a:t>Select</a:t>
                      </a:r>
                      <a:r>
                        <a:rPr lang="en-US" sz="1400" baseline="0" dirty="0" smtClean="0"/>
                        <a:t> up to 5 proposals:</a:t>
                      </a:r>
                      <a:endParaRPr lang="en-US" sz="1400" dirty="0" smtClean="0"/>
                    </a:p>
                    <a:p>
                      <a:pPr marL="742950" lvl="1" indent="-285750">
                        <a:buClr>
                          <a:schemeClr val="accent4">
                            <a:lumMod val="75000"/>
                          </a:schemeClr>
                        </a:buClr>
                        <a:buFont typeface="Wingdings" panose="05000000000000000000" pitchFamily="2" charset="2"/>
                        <a:buChar char="q"/>
                      </a:pPr>
                      <a:r>
                        <a:rPr lang="en-US" sz="1400" dirty="0" smtClean="0"/>
                        <a:t>States without a formal state organization</a:t>
                      </a:r>
                    </a:p>
                    <a:p>
                      <a:pPr marL="742950" lvl="1" indent="-285750">
                        <a:buClr>
                          <a:schemeClr val="accent4">
                            <a:lumMod val="75000"/>
                          </a:schemeClr>
                        </a:buClr>
                        <a:buFont typeface="Wingdings" panose="05000000000000000000" pitchFamily="2" charset="2"/>
                        <a:buChar char="q"/>
                      </a:pPr>
                      <a:r>
                        <a:rPr lang="en-US" sz="1400" dirty="0" smtClean="0"/>
                        <a:t>States</a:t>
                      </a:r>
                      <a:r>
                        <a:rPr lang="en-US" sz="1400" baseline="0" dirty="0" smtClean="0"/>
                        <a:t> with a state organization with limited capacity</a:t>
                      </a:r>
                    </a:p>
                  </a:txBody>
                  <a:tcPr marL="90192" marR="90192" marT="45096" marB="45096" anchor="ctr"/>
                </a:tc>
              </a:tr>
              <a:tr h="927329">
                <a:tc>
                  <a:txBody>
                    <a:bodyPr/>
                    <a:lstStyle/>
                    <a:p>
                      <a:pPr algn="ctr"/>
                      <a:r>
                        <a:rPr lang="en-US" sz="1800" dirty="0" smtClean="0"/>
                        <a:t>Resource</a:t>
                      </a:r>
                      <a:endParaRPr lang="en-US" sz="1800" dirty="0"/>
                    </a:p>
                  </a:txBody>
                  <a:tcPr marL="90192" marR="90192" marT="45096" marB="45096" anchor="ctr"/>
                </a:tc>
                <a:tc>
                  <a:txBody>
                    <a:bodyPr/>
                    <a:lstStyle/>
                    <a:p>
                      <a:pPr marL="285750" indent="-285750">
                        <a:buClr>
                          <a:schemeClr val="accent4">
                            <a:lumMod val="75000"/>
                          </a:schemeClr>
                        </a:buClr>
                        <a:buFont typeface="Wingdings" panose="05000000000000000000" pitchFamily="2" charset="2"/>
                        <a:buChar char="q"/>
                      </a:pPr>
                      <a:r>
                        <a:rPr lang="en-US" sz="1400" dirty="0" smtClean="0"/>
                        <a:t>Select</a:t>
                      </a:r>
                      <a:r>
                        <a:rPr lang="en-US" sz="1400" baseline="0" dirty="0" smtClean="0"/>
                        <a:t> 5-8 proposals</a:t>
                      </a:r>
                    </a:p>
                    <a:p>
                      <a:pPr marL="742950" lvl="1" indent="-285750">
                        <a:buClr>
                          <a:schemeClr val="accent4">
                            <a:lumMod val="75000"/>
                          </a:schemeClr>
                        </a:buClr>
                        <a:buFont typeface="Wingdings" panose="05000000000000000000" pitchFamily="2" charset="2"/>
                        <a:buChar char="q"/>
                      </a:pPr>
                      <a:r>
                        <a:rPr lang="en-US" sz="1400" kern="1200" dirty="0" smtClean="0">
                          <a:solidFill>
                            <a:schemeClr val="dk1"/>
                          </a:solidFill>
                          <a:effectLst/>
                          <a:latin typeface="+mn-lt"/>
                          <a:ea typeface="+mn-ea"/>
                          <a:cs typeface="+mn-cs"/>
                        </a:rPr>
                        <a:t>No direct monetary</a:t>
                      </a:r>
                      <a:r>
                        <a:rPr lang="en-US" sz="1400" kern="1200" baseline="0" dirty="0" smtClean="0">
                          <a:solidFill>
                            <a:schemeClr val="dk1"/>
                          </a:solidFill>
                          <a:effectLst/>
                          <a:latin typeface="+mn-lt"/>
                          <a:ea typeface="+mn-ea"/>
                          <a:cs typeface="+mn-cs"/>
                        </a:rPr>
                        <a:t> support but would receive</a:t>
                      </a:r>
                      <a:r>
                        <a:rPr lang="en-US" sz="1400" kern="1200" dirty="0" smtClean="0">
                          <a:solidFill>
                            <a:schemeClr val="dk1"/>
                          </a:solidFill>
                          <a:effectLst/>
                          <a:latin typeface="+mn-lt"/>
                          <a:ea typeface="+mn-ea"/>
                          <a:cs typeface="+mn-cs"/>
                        </a:rPr>
                        <a:t> targeted and enhanced resources and expertise to support a statewide project</a:t>
                      </a:r>
                      <a:r>
                        <a:rPr lang="en-US" sz="1400" kern="1200" baseline="0" dirty="0" smtClean="0">
                          <a:solidFill>
                            <a:schemeClr val="dk1"/>
                          </a:solidFill>
                          <a:effectLst/>
                          <a:latin typeface="+mn-lt"/>
                          <a:ea typeface="+mn-ea"/>
                          <a:cs typeface="+mn-cs"/>
                        </a:rPr>
                        <a:t> in a key strategic area</a:t>
                      </a:r>
                      <a:endParaRPr lang="en-US" sz="1800" dirty="0"/>
                    </a:p>
                  </a:txBody>
                  <a:tcPr marL="90192" marR="90192" marT="45096" marB="45096" anchor="ctr"/>
                </a:tc>
              </a:tr>
              <a:tr h="507982">
                <a:tc>
                  <a:txBody>
                    <a:bodyPr/>
                    <a:lstStyle/>
                    <a:p>
                      <a:pPr algn="ctr"/>
                      <a:r>
                        <a:rPr lang="en-US" sz="1800" dirty="0" smtClean="0"/>
                        <a:t>Local CASA/GA</a:t>
                      </a:r>
                      <a:r>
                        <a:rPr lang="en-US" sz="1800" baseline="0" dirty="0" smtClean="0"/>
                        <a:t>L Grants</a:t>
                      </a:r>
                      <a:endParaRPr lang="en-US" sz="1800" dirty="0"/>
                    </a:p>
                  </a:txBody>
                  <a:tcPr marL="90192" marR="90192" marT="45096" marB="45096"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Competitive, internal review based upon set criteria with input from state offices with overarching</a:t>
                      </a:r>
                      <a:r>
                        <a:rPr lang="en-US" sz="1400" kern="1200" baseline="0" dirty="0" smtClean="0">
                          <a:solidFill>
                            <a:schemeClr val="dk1"/>
                          </a:solidFill>
                          <a:effectLst/>
                          <a:latin typeface="+mn-lt"/>
                          <a:ea typeface="+mn-ea"/>
                          <a:cs typeface="+mn-cs"/>
                        </a:rPr>
                        <a:t> goal to build capacity</a:t>
                      </a:r>
                      <a:endParaRPr lang="en-US" sz="1400" dirty="0"/>
                    </a:p>
                  </a:txBody>
                  <a:tcPr marL="90192" marR="90192" marT="45096" marB="45096" anchor="ctr"/>
                </a:tc>
              </a:tr>
              <a:tr h="1556351">
                <a:tc>
                  <a:txBody>
                    <a:bodyPr/>
                    <a:lstStyle/>
                    <a:p>
                      <a:pPr algn="ctr"/>
                      <a:r>
                        <a:rPr lang="en-US" sz="1800" dirty="0" smtClean="0"/>
                        <a:t>Strategic Investments </a:t>
                      </a:r>
                      <a:endParaRPr lang="en-US" sz="1800" dirty="0"/>
                    </a:p>
                  </a:txBody>
                  <a:tcPr marL="90192" marR="90192" marT="45096" marB="45096" anchor="ctr"/>
                </a:tc>
                <a:tc>
                  <a:txBody>
                    <a:bodyPr/>
                    <a:lstStyle/>
                    <a:p>
                      <a:pPr marL="28575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Strengthening National CASA Infrastructure to Better Serve the Network,</a:t>
                      </a:r>
                    </a:p>
                    <a:p>
                      <a:r>
                        <a:rPr lang="en-US" sz="1400" kern="1200" dirty="0" smtClean="0">
                          <a:solidFill>
                            <a:schemeClr val="dk1"/>
                          </a:solidFill>
                          <a:effectLst/>
                          <a:latin typeface="+mn-lt"/>
                          <a:ea typeface="+mn-ea"/>
                          <a:cs typeface="+mn-cs"/>
                        </a:rPr>
                        <a:t>      2015-2016 priorities that would impact all state and local CASA/GAL      </a:t>
                      </a:r>
                    </a:p>
                    <a:p>
                      <a:r>
                        <a:rPr lang="en-US" sz="1400" kern="1200" dirty="0" smtClean="0">
                          <a:solidFill>
                            <a:schemeClr val="dk1"/>
                          </a:solidFill>
                          <a:effectLst/>
                          <a:latin typeface="+mn-lt"/>
                          <a:ea typeface="+mn-ea"/>
                          <a:cs typeface="+mn-cs"/>
                        </a:rPr>
                        <a:t>      organizations:</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Performance Measurement Project </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Professional Development</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National Fundraising Activities:  Big Give</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Building expertise at National CASA to support network</a:t>
                      </a:r>
                      <a:endParaRPr lang="en-US" sz="1400" dirty="0" smtClean="0"/>
                    </a:p>
                  </a:txBody>
                  <a:tcPr marL="90192" marR="90192" marT="45096" marB="45096" anchor="ctr"/>
                </a:tc>
              </a:tr>
            </a:tbl>
          </a:graphicData>
        </a:graphic>
      </p:graphicFrame>
    </p:spTree>
    <p:extLst>
      <p:ext uri="{BB962C8B-B14F-4D97-AF65-F5344CB8AC3E}">
        <p14:creationId xmlns:p14="http://schemas.microsoft.com/office/powerpoint/2010/main" val="359297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Grants Policy Discussion - Growth</a:t>
            </a:r>
            <a:endParaRPr lang="en-US" b="1" dirty="0"/>
          </a:p>
        </p:txBody>
      </p:sp>
      <p:sp>
        <p:nvSpPr>
          <p:cNvPr id="5" name="Content Placeholder 4"/>
          <p:cNvSpPr>
            <a:spLocks noGrp="1"/>
          </p:cNvSpPr>
          <p:nvPr>
            <p:ph idx="1"/>
          </p:nvPr>
        </p:nvSpPr>
        <p:spPr>
          <a:xfrm>
            <a:off x="438411" y="2004164"/>
            <a:ext cx="11035430" cy="4015636"/>
          </a:xfrm>
        </p:spPr>
        <p:txBody>
          <a:bodyPr>
            <a:noAutofit/>
          </a:bodyPr>
          <a:lstStyle/>
          <a:p>
            <a:pPr marL="0" indent="0">
              <a:buNone/>
            </a:pPr>
            <a:endParaRPr lang="en-US" sz="1600" dirty="0">
              <a:latin typeface="Georgia" panose="02040502050405020303" pitchFamily="18" charset="0"/>
            </a:endParaRPr>
          </a:p>
          <a:p>
            <a:pPr marL="0" indent="0">
              <a:buNone/>
            </a:pPr>
            <a:endParaRPr lang="en-US" sz="1600" dirty="0">
              <a:latin typeface="Georgia" panose="02040502050405020303" pitchFamily="18" charset="0"/>
            </a:endParaRPr>
          </a:p>
          <a:p>
            <a:pPr marL="0" indent="0">
              <a:buNone/>
            </a:pPr>
            <a:endParaRPr lang="en-US" sz="2400" b="1" dirty="0">
              <a:latin typeface="Georgia" panose="02040502050405020303" pitchFamily="18" charset="0"/>
            </a:endParaRPr>
          </a:p>
          <a:p>
            <a:endParaRPr lang="en-US" sz="2400" b="1" dirty="0">
              <a:latin typeface="Georgia" panose="02040502050405020303" pitchFamily="18" charset="0"/>
            </a:endParaRPr>
          </a:p>
          <a:p>
            <a:endParaRPr lang="en-US" sz="20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3287450"/>
              </p:ext>
            </p:extLst>
          </p:nvPr>
        </p:nvGraphicFramePr>
        <p:xfrm>
          <a:off x="692847" y="2418736"/>
          <a:ext cx="10868020" cy="4308556"/>
        </p:xfrm>
        <a:graphic>
          <a:graphicData uri="http://schemas.openxmlformats.org/drawingml/2006/table">
            <a:tbl>
              <a:tblPr firstCol="1" bandRow="1">
                <a:tableStyleId>{5C22544A-7EE6-4342-B048-85BDC9FD1C3A}</a:tableStyleId>
              </a:tblPr>
              <a:tblGrid>
                <a:gridCol w="2844437"/>
                <a:gridCol w="8023583"/>
              </a:tblGrid>
              <a:tr h="1174676">
                <a:tc>
                  <a:txBody>
                    <a:bodyPr/>
                    <a:lstStyle/>
                    <a:p>
                      <a:pPr algn="ctr"/>
                      <a:r>
                        <a:rPr lang="en-US" dirty="0" smtClean="0">
                          <a:solidFill>
                            <a:schemeClr val="tx2"/>
                          </a:solidFill>
                        </a:rPr>
                        <a:t>Growth</a:t>
                      </a:r>
                      <a:r>
                        <a:rPr lang="en-US" baseline="0" dirty="0" smtClean="0">
                          <a:solidFill>
                            <a:schemeClr val="tx2"/>
                          </a:solidFill>
                        </a:rPr>
                        <a:t> </a:t>
                      </a:r>
                      <a:endParaRPr lang="en-US" dirty="0" smtClean="0">
                        <a:solidFill>
                          <a:schemeClr val="tx2"/>
                        </a:solidFill>
                      </a:endParaRPr>
                    </a:p>
                  </a:txBody>
                  <a:tcPr anchor="ctr"/>
                </a:tc>
                <a:tc>
                  <a:txBody>
                    <a:bodyPr/>
                    <a:lstStyle/>
                    <a:p>
                      <a:pPr marL="285750" lvl="0" indent="-285750">
                        <a:buClr>
                          <a:srgbClr val="0070C0"/>
                        </a:buClr>
                        <a:buFont typeface="Wingdings" panose="05000000000000000000" pitchFamily="2" charset="2"/>
                        <a:buChar char="q"/>
                      </a:pPr>
                      <a:r>
                        <a:rPr lang="en-US" sz="1400" b="0" dirty="0" smtClean="0">
                          <a:solidFill>
                            <a:schemeClr val="tx1"/>
                          </a:solidFill>
                          <a:latin typeface="Century Gothic" panose="020B0502020202020204" pitchFamily="34" charset="0"/>
                        </a:rPr>
                        <a:t>Based on Needs Assessments of each state</a:t>
                      </a:r>
                    </a:p>
                    <a:p>
                      <a:pPr marL="285750" lvl="0" indent="-285750">
                        <a:buClr>
                          <a:srgbClr val="0070C0"/>
                        </a:buClr>
                        <a:buFont typeface="Wingdings" panose="05000000000000000000" pitchFamily="2" charset="2"/>
                        <a:buChar char="q"/>
                      </a:pPr>
                      <a:endParaRPr lang="en-US" sz="1400" b="0" dirty="0" smtClean="0">
                        <a:solidFill>
                          <a:schemeClr val="tx1"/>
                        </a:solidFill>
                        <a:latin typeface="Century Gothic" panose="020B0502020202020204" pitchFamily="34" charset="0"/>
                      </a:endParaRPr>
                    </a:p>
                    <a:p>
                      <a:pPr marL="285750" lvl="0" indent="-285750">
                        <a:buClr>
                          <a:srgbClr val="0070C0"/>
                        </a:buClr>
                        <a:buFont typeface="Wingdings" panose="05000000000000000000" pitchFamily="2" charset="2"/>
                        <a:buChar char="q"/>
                      </a:pPr>
                      <a:r>
                        <a:rPr lang="en-US" sz="1400" b="0" dirty="0" smtClean="0">
                          <a:solidFill>
                            <a:schemeClr val="tx1"/>
                          </a:solidFill>
                          <a:latin typeface="Century Gothic" panose="020B0502020202020204" pitchFamily="34" charset="0"/>
                        </a:rPr>
                        <a:t>Gather data and confirm percentages of children served by state</a:t>
                      </a:r>
                    </a:p>
                    <a:p>
                      <a:pPr marL="285750" lvl="0" indent="-285750">
                        <a:buClr>
                          <a:srgbClr val="0070C0"/>
                        </a:buClr>
                        <a:buFont typeface="Wingdings" panose="05000000000000000000" pitchFamily="2" charset="2"/>
                        <a:buChar char="q"/>
                      </a:pPr>
                      <a:endParaRPr lang="en-US" sz="1400" b="0" dirty="0" smtClean="0">
                        <a:solidFill>
                          <a:schemeClr val="tx1"/>
                        </a:solidFill>
                        <a:latin typeface="Century Gothic" panose="020B0502020202020204" pitchFamily="34" charset="0"/>
                      </a:endParaRPr>
                    </a:p>
                    <a:p>
                      <a:pPr marL="285750" lvl="0" indent="-285750">
                        <a:buClr>
                          <a:srgbClr val="0070C0"/>
                        </a:buClr>
                        <a:buFont typeface="Wingdings" panose="05000000000000000000" pitchFamily="2" charset="2"/>
                        <a:buChar char="q"/>
                      </a:pPr>
                      <a:r>
                        <a:rPr lang="en-US" sz="1400" b="0" dirty="0" smtClean="0">
                          <a:solidFill>
                            <a:schemeClr val="tx1"/>
                          </a:solidFill>
                          <a:latin typeface="Century Gothic" panose="020B0502020202020204" pitchFamily="34" charset="0"/>
                        </a:rPr>
                        <a:t>Determine which states should be included in each of the targeted growth ranges</a:t>
                      </a:r>
                    </a:p>
                  </a:txBody>
                  <a:tcPr anchor="ctr"/>
                </a:tc>
              </a:tr>
              <a:tr h="9520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Goal</a:t>
                      </a:r>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Demonstration projects would be evaluated as to success and impact to inform grant allocation for next year as well as provide data and analysis for acquiring additional funding based on success of demonstration year.</a:t>
                      </a:r>
                    </a:p>
                  </a:txBody>
                  <a:tcPr anchor="ctr"/>
                </a:tc>
              </a:tr>
              <a:tr h="958288">
                <a:tc>
                  <a:txBody>
                    <a:bodyPr/>
                    <a:lstStyle/>
                    <a:p>
                      <a:pPr algn="ctr"/>
                      <a:r>
                        <a:rPr lang="en-US" dirty="0" smtClean="0"/>
                        <a:t>Target</a:t>
                      </a:r>
                      <a:r>
                        <a:rPr lang="en-US" baseline="0" dirty="0" smtClean="0"/>
                        <a:t>s</a:t>
                      </a:r>
                      <a:endParaRPr lang="en-US" dirty="0"/>
                    </a:p>
                  </a:txBody>
                  <a:tcPr anchor="ctr"/>
                </a:tc>
                <a:tc>
                  <a:txBody>
                    <a:bodyPr/>
                    <a:lstStyle/>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At least one grant in each category:</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&lt;30% of children served </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45-55% of the children served </a:t>
                      </a:r>
                    </a:p>
                    <a:p>
                      <a:pPr marL="1200150" lvl="2"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States at &gt;80% of the children served</a:t>
                      </a:r>
                      <a:endParaRPr lang="en-US" sz="1400" dirty="0"/>
                    </a:p>
                  </a:txBody>
                  <a:tcPr anchor="ctr"/>
                </a:tc>
              </a:tr>
              <a:tr h="1223519">
                <a:tc>
                  <a:txBody>
                    <a:bodyPr/>
                    <a:lstStyle/>
                    <a:p>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Strategies</a:t>
                      </a:r>
                      <a:endParaRPr lang="en-US" dirty="0" smtClean="0"/>
                    </a:p>
                    <a:p>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b="0" kern="1200" dirty="0" smtClean="0">
                          <a:solidFill>
                            <a:schemeClr val="dk1"/>
                          </a:solidFill>
                          <a:effectLst/>
                          <a:latin typeface="+mn-lt"/>
                          <a:ea typeface="+mn-ea"/>
                          <a:cs typeface="+mn-cs"/>
                        </a:rPr>
                        <a:t>Second year:  Dependent on progress, availability of funding and strategic focus areas.  </a:t>
                      </a:r>
                    </a:p>
                    <a:p>
                      <a:pPr marL="0" marR="0" indent="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endParaRPr lang="en-US" sz="1400" b="0"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Competitive, internal review process based upon set criteria </a:t>
                      </a:r>
                      <a:endParaRPr lang="en-US" sz="1400" dirty="0"/>
                    </a:p>
                  </a:txBody>
                  <a:tcPr anchor="ctr"/>
                </a:tc>
              </a:tr>
            </a:tbl>
          </a:graphicData>
        </a:graphic>
      </p:graphicFrame>
    </p:spTree>
    <p:extLst>
      <p:ext uri="{BB962C8B-B14F-4D97-AF65-F5344CB8AC3E}">
        <p14:creationId xmlns:p14="http://schemas.microsoft.com/office/powerpoint/2010/main" val="2709105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14400"/>
            <a:ext cx="9197587" cy="766232"/>
          </a:xfrm>
        </p:spPr>
        <p:txBody>
          <a:bodyPr>
            <a:normAutofit fontScale="90000"/>
          </a:bodyPr>
          <a:lstStyle/>
          <a:p>
            <a:pPr algn="ctr"/>
            <a:r>
              <a:rPr lang="en-US" b="1" dirty="0" smtClean="0"/>
              <a:t>Grants Policy Discussion - Development</a:t>
            </a:r>
            <a:endParaRPr lang="en-US" b="1" dirty="0"/>
          </a:p>
        </p:txBody>
      </p:sp>
      <p:sp>
        <p:nvSpPr>
          <p:cNvPr id="5" name="Content Placeholder 4"/>
          <p:cNvSpPr>
            <a:spLocks noGrp="1"/>
          </p:cNvSpPr>
          <p:nvPr>
            <p:ph idx="1"/>
          </p:nvPr>
        </p:nvSpPr>
        <p:spPr>
          <a:xfrm>
            <a:off x="438411" y="2004164"/>
            <a:ext cx="11035430" cy="4015636"/>
          </a:xfrm>
        </p:spPr>
        <p:txBody>
          <a:bodyPr>
            <a:noAutofit/>
          </a:bodyPr>
          <a:lstStyle/>
          <a:p>
            <a:pPr marL="0" indent="0">
              <a:buNone/>
            </a:pPr>
            <a:endParaRPr lang="en-US" sz="1600" dirty="0">
              <a:latin typeface="Georgia" panose="02040502050405020303" pitchFamily="18" charset="0"/>
            </a:endParaRPr>
          </a:p>
          <a:p>
            <a:pPr marL="0" indent="0">
              <a:buNone/>
            </a:pPr>
            <a:endParaRPr lang="en-US" sz="1600" dirty="0">
              <a:latin typeface="Georgia" panose="02040502050405020303" pitchFamily="18" charset="0"/>
            </a:endParaRPr>
          </a:p>
          <a:p>
            <a:pPr marL="0" indent="0">
              <a:buNone/>
            </a:pPr>
            <a:endParaRPr lang="en-US" sz="2400" b="1" dirty="0">
              <a:latin typeface="Georgia" panose="02040502050405020303" pitchFamily="18" charset="0"/>
            </a:endParaRPr>
          </a:p>
          <a:p>
            <a:endParaRPr lang="en-US" sz="2400" b="1" dirty="0">
              <a:latin typeface="Georgia" panose="02040502050405020303" pitchFamily="18" charset="0"/>
            </a:endParaRPr>
          </a:p>
          <a:p>
            <a:endParaRPr lang="en-US" sz="20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4" name="Table 3"/>
          <p:cNvGraphicFramePr>
            <a:graphicFrameLocks noGrp="1"/>
          </p:cNvGraphicFramePr>
          <p:nvPr>
            <p:extLst/>
          </p:nvPr>
        </p:nvGraphicFramePr>
        <p:xfrm>
          <a:off x="702372" y="2726670"/>
          <a:ext cx="10868020" cy="3142757"/>
        </p:xfrm>
        <a:graphic>
          <a:graphicData uri="http://schemas.openxmlformats.org/drawingml/2006/table">
            <a:tbl>
              <a:tblPr firstCol="1" bandRow="1">
                <a:tableStyleId>{5C22544A-7EE6-4342-B048-85BDC9FD1C3A}</a:tableStyleId>
              </a:tblPr>
              <a:tblGrid>
                <a:gridCol w="2844437"/>
                <a:gridCol w="8023583"/>
              </a:tblGrid>
              <a:tr h="997605">
                <a:tc>
                  <a:txBody>
                    <a:bodyPr/>
                    <a:lstStyle/>
                    <a:p>
                      <a:pPr algn="ctr"/>
                      <a:r>
                        <a:rPr lang="en-US" dirty="0" smtClean="0">
                          <a:solidFill>
                            <a:schemeClr val="tx2"/>
                          </a:solidFill>
                        </a:rPr>
                        <a:t>Development</a:t>
                      </a:r>
                      <a:r>
                        <a:rPr lang="en-US" baseline="0" dirty="0" smtClean="0">
                          <a:solidFill>
                            <a:schemeClr val="tx2"/>
                          </a:solidFill>
                        </a:rPr>
                        <a:t> </a:t>
                      </a:r>
                      <a:endParaRPr lang="en-US" dirty="0" smtClean="0">
                        <a:solidFill>
                          <a:schemeClr val="tx2"/>
                        </a:solidFill>
                      </a:endParaRPr>
                    </a:p>
                  </a:txBody>
                  <a:tcPr anchor="ctr"/>
                </a:tc>
                <a:tc>
                  <a:txBody>
                    <a:bodyPr/>
                    <a:lstStyle/>
                    <a:p>
                      <a:pPr marL="285750" indent="-285750">
                        <a:buClr>
                          <a:schemeClr val="accent4">
                            <a:lumMod val="75000"/>
                          </a:schemeClr>
                        </a:buClr>
                        <a:buFont typeface="Wingdings" panose="05000000000000000000" pitchFamily="2" charset="2"/>
                        <a:buChar char="q"/>
                      </a:pPr>
                      <a:r>
                        <a:rPr lang="en-US" sz="1400" dirty="0" smtClean="0"/>
                        <a:t>Select</a:t>
                      </a:r>
                      <a:r>
                        <a:rPr lang="en-US" sz="1400" baseline="0" dirty="0" smtClean="0"/>
                        <a:t> up to 5 proposals:</a:t>
                      </a:r>
                      <a:endParaRPr lang="en-US" sz="1400" dirty="0" smtClean="0"/>
                    </a:p>
                    <a:p>
                      <a:pPr marL="742950" lvl="1" indent="-285750">
                        <a:buClr>
                          <a:schemeClr val="accent4">
                            <a:lumMod val="75000"/>
                          </a:schemeClr>
                        </a:buClr>
                        <a:buFont typeface="Wingdings" panose="05000000000000000000" pitchFamily="2" charset="2"/>
                        <a:buChar char="q"/>
                      </a:pPr>
                      <a:r>
                        <a:rPr lang="en-US" sz="1400" dirty="0" smtClean="0"/>
                        <a:t>States without a formal state organization</a:t>
                      </a:r>
                    </a:p>
                    <a:p>
                      <a:pPr marL="742950" lvl="1" indent="-285750">
                        <a:buClr>
                          <a:schemeClr val="accent4">
                            <a:lumMod val="75000"/>
                          </a:schemeClr>
                        </a:buClr>
                        <a:buFont typeface="Wingdings" panose="05000000000000000000" pitchFamily="2" charset="2"/>
                        <a:buChar char="q"/>
                      </a:pPr>
                      <a:r>
                        <a:rPr lang="en-US" sz="1400" dirty="0" smtClean="0"/>
                        <a:t>States</a:t>
                      </a:r>
                      <a:r>
                        <a:rPr lang="en-US" sz="1400" baseline="0" dirty="0" smtClean="0"/>
                        <a:t> with a state organization with limited capacity</a:t>
                      </a:r>
                    </a:p>
                  </a:txBody>
                  <a:tcPr anchor="ctr"/>
                </a:tc>
              </a:tr>
              <a:tr h="9387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Goal</a:t>
                      </a:r>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Demonstration projects would be evaluated as to success and impact to inform grant allocation for next year as well as provide data and analysis for acquiring additional funding based on success of demonstration year.</a:t>
                      </a:r>
                    </a:p>
                  </a:txBody>
                  <a:tcPr anchor="ctr"/>
                </a:tc>
              </a:tr>
              <a:tr h="1206400">
                <a:tc>
                  <a:txBody>
                    <a:bodyPr/>
                    <a:lstStyle/>
                    <a:p>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Strategies</a:t>
                      </a:r>
                      <a:endParaRPr lang="en-US" dirty="0" smtClean="0"/>
                    </a:p>
                    <a:p>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b="0" kern="1200" dirty="0" smtClean="0">
                          <a:solidFill>
                            <a:schemeClr val="dk1"/>
                          </a:solidFill>
                          <a:effectLst/>
                          <a:latin typeface="+mn-lt"/>
                          <a:ea typeface="+mn-ea"/>
                          <a:cs typeface="+mn-cs"/>
                        </a:rPr>
                        <a:t>Second year:  Dependent on progress, availability of funding and strategic focus areas.  </a:t>
                      </a:r>
                    </a:p>
                    <a:p>
                      <a:pPr marL="0" marR="0" indent="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endParaRPr lang="en-US" sz="1400" b="0" kern="1200" dirty="0" smtClean="0">
                        <a:solidFill>
                          <a:schemeClr val="dk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Competitive, internal review process based upon set criteria </a:t>
                      </a:r>
                      <a:endParaRPr lang="en-US" sz="1400" dirty="0"/>
                    </a:p>
                  </a:txBody>
                  <a:tcPr anchor="ctr"/>
                </a:tc>
              </a:tr>
            </a:tbl>
          </a:graphicData>
        </a:graphic>
      </p:graphicFrame>
    </p:spTree>
    <p:extLst>
      <p:ext uri="{BB962C8B-B14F-4D97-AF65-F5344CB8AC3E}">
        <p14:creationId xmlns:p14="http://schemas.microsoft.com/office/powerpoint/2010/main" val="216158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Grants Policy Discussion - Resource</a:t>
            </a:r>
            <a:endParaRPr lang="en-US" b="1" dirty="0"/>
          </a:p>
        </p:txBody>
      </p:sp>
      <p:sp>
        <p:nvSpPr>
          <p:cNvPr id="5" name="Content Placeholder 4"/>
          <p:cNvSpPr>
            <a:spLocks noGrp="1"/>
          </p:cNvSpPr>
          <p:nvPr>
            <p:ph idx="1"/>
          </p:nvPr>
        </p:nvSpPr>
        <p:spPr>
          <a:xfrm>
            <a:off x="438411" y="2004164"/>
            <a:ext cx="11035430" cy="4015636"/>
          </a:xfrm>
        </p:spPr>
        <p:txBody>
          <a:bodyPr>
            <a:noAutofit/>
          </a:bodyPr>
          <a:lstStyle/>
          <a:p>
            <a:pPr marL="0" indent="0">
              <a:buNone/>
            </a:pPr>
            <a:endParaRPr lang="en-US" sz="1600" dirty="0">
              <a:latin typeface="Georgia" panose="02040502050405020303" pitchFamily="18" charset="0"/>
            </a:endParaRPr>
          </a:p>
          <a:p>
            <a:pPr marL="0" indent="0">
              <a:buNone/>
            </a:pPr>
            <a:endParaRPr lang="en-US" sz="1600" dirty="0">
              <a:latin typeface="Georgia" panose="02040502050405020303" pitchFamily="18" charset="0"/>
            </a:endParaRPr>
          </a:p>
          <a:p>
            <a:pPr marL="0" indent="0">
              <a:buNone/>
            </a:pPr>
            <a:endParaRPr lang="en-US" sz="2400" b="1" dirty="0">
              <a:latin typeface="Georgia" panose="02040502050405020303" pitchFamily="18" charset="0"/>
            </a:endParaRPr>
          </a:p>
          <a:p>
            <a:endParaRPr lang="en-US" sz="2400" b="1" dirty="0">
              <a:latin typeface="Georgia" panose="02040502050405020303" pitchFamily="18" charset="0"/>
            </a:endParaRPr>
          </a:p>
          <a:p>
            <a:endParaRPr lang="en-US" sz="20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4" name="Table 3"/>
          <p:cNvGraphicFramePr>
            <a:graphicFrameLocks noGrp="1"/>
          </p:cNvGraphicFramePr>
          <p:nvPr>
            <p:extLst/>
          </p:nvPr>
        </p:nvGraphicFramePr>
        <p:xfrm>
          <a:off x="308610" y="2019508"/>
          <a:ext cx="11532869" cy="4674102"/>
        </p:xfrm>
        <a:graphic>
          <a:graphicData uri="http://schemas.openxmlformats.org/drawingml/2006/table">
            <a:tbl>
              <a:tblPr firstCol="1" bandRow="1">
                <a:tableStyleId>{5C22544A-7EE6-4342-B048-85BDC9FD1C3A}</a:tableStyleId>
              </a:tblPr>
              <a:tblGrid>
                <a:gridCol w="3018445"/>
                <a:gridCol w="4111844"/>
                <a:gridCol w="4402580"/>
              </a:tblGrid>
              <a:tr h="738364">
                <a:tc>
                  <a:txBody>
                    <a:bodyPr/>
                    <a:lstStyle/>
                    <a:p>
                      <a:pPr algn="ctr"/>
                      <a:r>
                        <a:rPr lang="en-US" dirty="0" smtClean="0">
                          <a:solidFill>
                            <a:schemeClr val="tx2"/>
                          </a:solidFill>
                        </a:rPr>
                        <a:t>Resource Grants</a:t>
                      </a:r>
                    </a:p>
                  </a:txBody>
                  <a:tcPr anchor="ctr"/>
                </a:tc>
                <a:tc gridSpan="2">
                  <a:txBody>
                    <a:bodyPr/>
                    <a:lstStyle/>
                    <a:p>
                      <a:pPr marL="285750" indent="-285750">
                        <a:buClr>
                          <a:schemeClr val="accent4">
                            <a:lumMod val="75000"/>
                          </a:schemeClr>
                        </a:buClr>
                        <a:buFont typeface="Wingdings" panose="05000000000000000000" pitchFamily="2" charset="2"/>
                        <a:buChar char="q"/>
                      </a:pPr>
                      <a:r>
                        <a:rPr lang="en-US" sz="1400" dirty="0" smtClean="0"/>
                        <a:t>Select</a:t>
                      </a:r>
                      <a:r>
                        <a:rPr lang="en-US" sz="1400" baseline="0" dirty="0" smtClean="0"/>
                        <a:t> 5-8 proposals</a:t>
                      </a:r>
                    </a:p>
                    <a:p>
                      <a:pPr marL="742950" lvl="1" indent="-285750">
                        <a:buClr>
                          <a:schemeClr val="accent4">
                            <a:lumMod val="75000"/>
                          </a:schemeClr>
                        </a:buClr>
                        <a:buFont typeface="Wingdings" panose="05000000000000000000" pitchFamily="2" charset="2"/>
                        <a:buChar char="q"/>
                      </a:pPr>
                      <a:r>
                        <a:rPr lang="en-US" sz="1400" kern="1200" dirty="0" smtClean="0">
                          <a:solidFill>
                            <a:schemeClr val="dk1"/>
                          </a:solidFill>
                          <a:effectLst/>
                          <a:latin typeface="+mn-lt"/>
                          <a:ea typeface="+mn-ea"/>
                          <a:cs typeface="+mn-cs"/>
                        </a:rPr>
                        <a:t>No direct monetary</a:t>
                      </a:r>
                      <a:r>
                        <a:rPr lang="en-US" sz="1400" kern="1200" baseline="0" dirty="0" smtClean="0">
                          <a:solidFill>
                            <a:schemeClr val="dk1"/>
                          </a:solidFill>
                          <a:effectLst/>
                          <a:latin typeface="+mn-lt"/>
                          <a:ea typeface="+mn-ea"/>
                          <a:cs typeface="+mn-cs"/>
                        </a:rPr>
                        <a:t> support  but would receive</a:t>
                      </a:r>
                      <a:r>
                        <a:rPr lang="en-US" sz="1400" kern="1200" dirty="0" smtClean="0">
                          <a:solidFill>
                            <a:schemeClr val="dk1"/>
                          </a:solidFill>
                          <a:effectLst/>
                          <a:latin typeface="+mn-lt"/>
                          <a:ea typeface="+mn-ea"/>
                          <a:cs typeface="+mn-cs"/>
                        </a:rPr>
                        <a:t> targeted and enhanced resources and expertise to support a statewide project</a:t>
                      </a:r>
                      <a:r>
                        <a:rPr lang="en-US" sz="1400" kern="1200" baseline="0" dirty="0" smtClean="0">
                          <a:solidFill>
                            <a:schemeClr val="dk1"/>
                          </a:solidFill>
                          <a:effectLst/>
                          <a:latin typeface="+mn-lt"/>
                          <a:ea typeface="+mn-ea"/>
                          <a:cs typeface="+mn-cs"/>
                        </a:rPr>
                        <a:t> in a key strategic area</a:t>
                      </a:r>
                      <a:endParaRPr lang="en-US" dirty="0"/>
                    </a:p>
                  </a:txBody>
                  <a:tcPr anchor="ctr"/>
                </a:tc>
                <a:tc hMerge="1">
                  <a:txBody>
                    <a:bodyPr/>
                    <a:lstStyle/>
                    <a:p>
                      <a:endParaRPr lang="en-US" dirty="0"/>
                    </a:p>
                  </a:txBody>
                  <a:tcPr/>
                </a:tc>
              </a:tr>
              <a:tr h="8953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End of Grant Goal</a:t>
                      </a:r>
                      <a:endParaRPr lang="en-US" dirty="0"/>
                    </a:p>
                  </a:txBody>
                  <a:tcPr anchor="ctr"/>
                </a:tc>
                <a:tc gridSpan="2">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Demonstration projects would be evaluated as to success and impact to inform grant allocation for next year as well as provide data and analysis for acquiring additional funding based on success of demonstration year.</a:t>
                      </a:r>
                    </a:p>
                  </a:txBody>
                  <a:tcPr anchor="ctr"/>
                </a:tc>
                <a:tc hMerge="1">
                  <a:txBody>
                    <a:bodyPr/>
                    <a:lstStyle/>
                    <a:p>
                      <a:endParaRPr lang="en-US"/>
                    </a:p>
                  </a:txBody>
                  <a:tcPr/>
                </a:tc>
              </a:tr>
              <a:tr h="863330">
                <a:tc>
                  <a:txBody>
                    <a:bodyPr/>
                    <a:lstStyle/>
                    <a:p>
                      <a:pPr algn="ctr"/>
                      <a:r>
                        <a:rPr lang="en-US" dirty="0" smtClean="0"/>
                        <a:t>Statewide</a:t>
                      </a:r>
                      <a:r>
                        <a:rPr lang="en-US" baseline="0" dirty="0" smtClean="0"/>
                        <a:t> Focus</a:t>
                      </a:r>
                      <a:endParaRPr lang="en-US" dirty="0"/>
                    </a:p>
                  </a:txBody>
                  <a:tcPr anchor="ctr"/>
                </a:tc>
                <a:tc>
                  <a:txBody>
                    <a:bodyPr/>
                    <a:lstStyle/>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Marketing &amp; Branding</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Resource Development Planning</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State Advocacy</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Outcome Measurement/Evaluation</a:t>
                      </a:r>
                    </a:p>
                  </a:txBody>
                  <a:tcPr anchor="ctr"/>
                </a:tc>
                <a:tc>
                  <a:txBody>
                    <a:bodyPr/>
                    <a:lstStyle/>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Capacity Building and Planning</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Volunteer Recruitment/Retention </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Human Resources</a:t>
                      </a:r>
                    </a:p>
                    <a:p>
                      <a:pPr marL="28575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Financial Management</a:t>
                      </a:r>
                      <a:endParaRPr lang="en-US" sz="1400" dirty="0"/>
                    </a:p>
                  </a:txBody>
                  <a:tcPr anchor="ctr"/>
                </a:tc>
              </a:tr>
              <a:tr h="863330">
                <a:tc>
                  <a:txBody>
                    <a:bodyPr/>
                    <a:lstStyle/>
                    <a:p>
                      <a:pPr algn="ctr"/>
                      <a:r>
                        <a:rPr lang="en-US" dirty="0" smtClean="0"/>
                        <a:t>Example</a:t>
                      </a:r>
                      <a:r>
                        <a:rPr lang="en-US" baseline="0" dirty="0" smtClean="0"/>
                        <a:t> Projects</a:t>
                      </a:r>
                      <a:endParaRPr lang="en-US" dirty="0"/>
                    </a:p>
                  </a:txBody>
                  <a:tcPr anchor="ctr"/>
                </a:tc>
                <a:tc>
                  <a:txBody>
                    <a:bodyPr/>
                    <a:lstStyle/>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Website Development</a:t>
                      </a:r>
                    </a:p>
                    <a:p>
                      <a:pPr marL="285750" lvl="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I AM FOR</a:t>
                      </a:r>
                      <a:r>
                        <a:rPr lang="en-US" sz="1400" kern="1200" baseline="0" dirty="0" smtClean="0">
                          <a:solidFill>
                            <a:schemeClr val="dk1"/>
                          </a:solidFill>
                          <a:effectLst/>
                          <a:latin typeface="+mn-lt"/>
                          <a:ea typeface="+mn-ea"/>
                          <a:cs typeface="+mn-cs"/>
                        </a:rPr>
                        <a:t> THE CHILD campaign</a:t>
                      </a:r>
                    </a:p>
                    <a:p>
                      <a:pPr marL="285750" lvl="0" indent="-285750">
                        <a:buClr>
                          <a:srgbClr val="0070C0"/>
                        </a:buClr>
                        <a:buFont typeface="Wingdings" panose="05000000000000000000" pitchFamily="2" charset="2"/>
                        <a:buChar char="q"/>
                      </a:pPr>
                      <a:r>
                        <a:rPr lang="en-US" sz="1400" kern="1200" baseline="0" dirty="0" smtClean="0">
                          <a:solidFill>
                            <a:schemeClr val="dk1"/>
                          </a:solidFill>
                          <a:effectLst/>
                          <a:latin typeface="+mn-lt"/>
                          <a:ea typeface="+mn-ea"/>
                          <a:cs typeface="+mn-cs"/>
                        </a:rPr>
                        <a:t>State Advocacy: Targeted Partnership</a:t>
                      </a:r>
                      <a:endParaRPr lang="en-US" sz="1400" kern="1200" dirty="0" smtClean="0">
                        <a:solidFill>
                          <a:schemeClr val="dk1"/>
                        </a:solidFill>
                        <a:effectLst/>
                        <a:latin typeface="+mn-lt"/>
                        <a:ea typeface="+mn-ea"/>
                        <a:cs typeface="+mn-cs"/>
                      </a:endParaRPr>
                    </a:p>
                  </a:txBody>
                  <a:tcPr anchor="ctr"/>
                </a:tc>
                <a:tc>
                  <a:txBody>
                    <a:bodyPr/>
                    <a:lstStyle/>
                    <a:p>
                      <a:pPr marL="285750" indent="-285750">
                        <a:buClr>
                          <a:srgbClr val="0070C0"/>
                        </a:buClr>
                        <a:buFont typeface="Wingdings" panose="05000000000000000000" pitchFamily="2" charset="2"/>
                        <a:buChar char="q"/>
                      </a:pPr>
                      <a:r>
                        <a:rPr lang="en-US" sz="1400" dirty="0" smtClean="0"/>
                        <a:t>Board Governance (State org or support</a:t>
                      </a:r>
                      <a:r>
                        <a:rPr lang="en-US" sz="1400" baseline="0" dirty="0" smtClean="0"/>
                        <a:t> to local programs)</a:t>
                      </a:r>
                    </a:p>
                    <a:p>
                      <a:pPr marL="285750" indent="-285750">
                        <a:buClr>
                          <a:srgbClr val="0070C0"/>
                        </a:buClr>
                        <a:buFont typeface="Wingdings" panose="05000000000000000000" pitchFamily="2" charset="2"/>
                        <a:buChar char="q"/>
                      </a:pPr>
                      <a:r>
                        <a:rPr lang="en-US" sz="1400" baseline="0" dirty="0" smtClean="0"/>
                        <a:t>Peer Coordinator Model (Volunteer Recruitment/Retention)</a:t>
                      </a:r>
                      <a:endParaRPr lang="en-US" sz="1400" dirty="0"/>
                    </a:p>
                  </a:txBody>
                  <a:tcPr anchor="ctr"/>
                </a:tc>
              </a:tr>
              <a:tr h="1150626">
                <a:tc>
                  <a:txBody>
                    <a:bodyPr/>
                    <a:lstStyle/>
                    <a:p>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Strategies</a:t>
                      </a:r>
                      <a:endParaRPr lang="en-US" dirty="0" smtClean="0"/>
                    </a:p>
                    <a:p>
                      <a:endParaRPr lang="en-US" dirty="0"/>
                    </a:p>
                  </a:txBody>
                  <a:tcPr anchor="ctr"/>
                </a:tc>
                <a:tc gridSpan="2">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b="0" kern="1200" dirty="0" smtClean="0">
                          <a:solidFill>
                            <a:schemeClr val="dk1"/>
                          </a:solidFill>
                          <a:effectLst/>
                          <a:latin typeface="+mn-lt"/>
                          <a:ea typeface="+mn-ea"/>
                          <a:cs typeface="+mn-cs"/>
                        </a:rPr>
                        <a:t>Resource grants would be one year in duration.</a:t>
                      </a:r>
                    </a:p>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Competitive, internal review process based upon set criteria </a:t>
                      </a:r>
                      <a:endParaRPr lang="en-US" sz="1400" dirty="0"/>
                    </a:p>
                  </a:txBody>
                  <a:tcPr anchor="ctr"/>
                </a:tc>
                <a:tc hMerge="1">
                  <a:txBody>
                    <a:bodyPr/>
                    <a:lstStyle/>
                    <a:p>
                      <a:endParaRPr lang="en-US"/>
                    </a:p>
                  </a:txBody>
                  <a:tcPr/>
                </a:tc>
              </a:tr>
            </a:tbl>
          </a:graphicData>
        </a:graphic>
      </p:graphicFrame>
    </p:spTree>
    <p:extLst>
      <p:ext uri="{BB962C8B-B14F-4D97-AF65-F5344CB8AC3E}">
        <p14:creationId xmlns:p14="http://schemas.microsoft.com/office/powerpoint/2010/main" val="95635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Grants Policy Discussion – Local</a:t>
            </a:r>
            <a:endParaRPr lang="en-US" b="1" dirty="0"/>
          </a:p>
        </p:txBody>
      </p:sp>
      <p:sp>
        <p:nvSpPr>
          <p:cNvPr id="5" name="Content Placeholder 4"/>
          <p:cNvSpPr>
            <a:spLocks noGrp="1"/>
          </p:cNvSpPr>
          <p:nvPr>
            <p:ph idx="1"/>
          </p:nvPr>
        </p:nvSpPr>
        <p:spPr>
          <a:xfrm>
            <a:off x="438411" y="2004164"/>
            <a:ext cx="11035430" cy="4015636"/>
          </a:xfrm>
        </p:spPr>
        <p:txBody>
          <a:bodyPr>
            <a:noAutofit/>
          </a:bodyPr>
          <a:lstStyle/>
          <a:p>
            <a:pPr marL="0" indent="0">
              <a:buNone/>
            </a:pPr>
            <a:endParaRPr lang="en-US" sz="1600" dirty="0">
              <a:latin typeface="Georgia" panose="02040502050405020303" pitchFamily="18" charset="0"/>
            </a:endParaRPr>
          </a:p>
          <a:p>
            <a:pPr marL="0" indent="0">
              <a:buNone/>
            </a:pPr>
            <a:endParaRPr lang="en-US" sz="1600" dirty="0">
              <a:latin typeface="Georgia" panose="02040502050405020303" pitchFamily="18" charset="0"/>
            </a:endParaRPr>
          </a:p>
          <a:p>
            <a:pPr marL="0" indent="0">
              <a:buNone/>
            </a:pPr>
            <a:endParaRPr lang="en-US" sz="2400" b="1" dirty="0">
              <a:latin typeface="Georgia" panose="02040502050405020303" pitchFamily="18" charset="0"/>
            </a:endParaRPr>
          </a:p>
          <a:p>
            <a:endParaRPr lang="en-US" sz="2400" b="1" dirty="0">
              <a:latin typeface="Georgia" panose="02040502050405020303" pitchFamily="18" charset="0"/>
            </a:endParaRPr>
          </a:p>
          <a:p>
            <a:endParaRPr lang="en-US" sz="20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graphicFrame>
        <p:nvGraphicFramePr>
          <p:cNvPr id="4" name="Table 3"/>
          <p:cNvGraphicFramePr>
            <a:graphicFrameLocks noGrp="1"/>
          </p:cNvGraphicFramePr>
          <p:nvPr>
            <p:extLst/>
          </p:nvPr>
        </p:nvGraphicFramePr>
        <p:xfrm>
          <a:off x="740472" y="2688569"/>
          <a:ext cx="10868020" cy="3163761"/>
        </p:xfrm>
        <a:graphic>
          <a:graphicData uri="http://schemas.openxmlformats.org/drawingml/2006/table">
            <a:tbl>
              <a:tblPr firstCol="1" bandRow="1">
                <a:tableStyleId>{5C22544A-7EE6-4342-B048-85BDC9FD1C3A}</a:tableStyleId>
              </a:tblPr>
              <a:tblGrid>
                <a:gridCol w="2844437"/>
                <a:gridCol w="8023583"/>
              </a:tblGrid>
              <a:tr h="968622">
                <a:tc>
                  <a:txBody>
                    <a:bodyPr/>
                    <a:lstStyle/>
                    <a:p>
                      <a:pPr algn="ctr"/>
                      <a:r>
                        <a:rPr lang="en-US" dirty="0" smtClean="0">
                          <a:solidFill>
                            <a:schemeClr val="tx2"/>
                          </a:solidFill>
                        </a:rPr>
                        <a:t>Local CASA/GAL Grants</a:t>
                      </a:r>
                    </a:p>
                  </a:txBody>
                  <a:tcPr anchor="ctr"/>
                </a:tc>
                <a:tc>
                  <a:txBody>
                    <a:bodyPr/>
                    <a:lstStyle/>
                    <a:p>
                      <a:pPr marL="285750" marR="0" lvl="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Capacity Building for Local Programs</a:t>
                      </a:r>
                    </a:p>
                  </a:txBody>
                  <a:tcPr anchor="ctr"/>
                </a:tc>
              </a:tr>
              <a:tr h="9606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Goal</a:t>
                      </a:r>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Additional</a:t>
                      </a:r>
                      <a:r>
                        <a:rPr lang="en-US" sz="1400" kern="1200" baseline="0" dirty="0" smtClean="0">
                          <a:solidFill>
                            <a:schemeClr val="dk1"/>
                          </a:solidFill>
                          <a:effectLst/>
                          <a:latin typeface="+mn-lt"/>
                          <a:ea typeface="+mn-ea"/>
                          <a:cs typeface="+mn-cs"/>
                        </a:rPr>
                        <a:t> children will be served</a:t>
                      </a:r>
                      <a:endParaRPr lang="en-US" sz="1400" kern="1200" dirty="0" smtClean="0">
                        <a:solidFill>
                          <a:schemeClr val="dk1"/>
                        </a:solidFill>
                        <a:effectLst/>
                        <a:latin typeface="+mn-lt"/>
                        <a:ea typeface="+mn-ea"/>
                        <a:cs typeface="+mn-cs"/>
                      </a:endParaRPr>
                    </a:p>
                  </a:txBody>
                  <a:tcPr anchor="ctr"/>
                </a:tc>
              </a:tr>
              <a:tr h="1234512">
                <a:tc>
                  <a:txBody>
                    <a:bodyPr/>
                    <a:lstStyle/>
                    <a:p>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Strategies</a:t>
                      </a:r>
                      <a:endParaRPr lang="en-US" dirty="0" smtClean="0"/>
                    </a:p>
                    <a:p>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dirty="0" smtClean="0"/>
                        <a:t>Local CASA/GAL grants are one year in duration</a:t>
                      </a:r>
                    </a:p>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endParaRPr lang="en-US" sz="1400" dirty="0" smtClean="0"/>
                    </a:p>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Competitive, internal review based upon set criteria with input from state offices</a:t>
                      </a:r>
                    </a:p>
                  </a:txBody>
                  <a:tcPr anchor="ctr"/>
                </a:tc>
              </a:tr>
            </a:tbl>
          </a:graphicData>
        </a:graphic>
      </p:graphicFrame>
    </p:spTree>
    <p:extLst>
      <p:ext uri="{BB962C8B-B14F-4D97-AF65-F5344CB8AC3E}">
        <p14:creationId xmlns:p14="http://schemas.microsoft.com/office/powerpoint/2010/main" val="289425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Grants Policy Discussion -  </a:t>
            </a:r>
            <a:br>
              <a:rPr lang="en-US" b="1" dirty="0" smtClean="0"/>
            </a:br>
            <a:r>
              <a:rPr lang="en-US" b="1" dirty="0" smtClean="0"/>
              <a:t>Strategic Investments</a:t>
            </a:r>
            <a:endParaRPr lang="en-US" b="1" dirty="0"/>
          </a:p>
        </p:txBody>
      </p:sp>
      <p:sp>
        <p:nvSpPr>
          <p:cNvPr id="5" name="Content Placeholder 4"/>
          <p:cNvSpPr>
            <a:spLocks noGrp="1"/>
          </p:cNvSpPr>
          <p:nvPr>
            <p:ph idx="1"/>
          </p:nvPr>
        </p:nvSpPr>
        <p:spPr>
          <a:xfrm>
            <a:off x="438411" y="2004164"/>
            <a:ext cx="11035430" cy="4015636"/>
          </a:xfrm>
        </p:spPr>
        <p:txBody>
          <a:bodyPr>
            <a:noAutofit/>
          </a:bodyPr>
          <a:lstStyle/>
          <a:p>
            <a:pPr marL="0" indent="0">
              <a:buNone/>
            </a:pPr>
            <a:endParaRPr lang="en-US" sz="1600" dirty="0">
              <a:latin typeface="Georgia" panose="02040502050405020303" pitchFamily="18" charset="0"/>
            </a:endParaRPr>
          </a:p>
          <a:p>
            <a:pPr marL="0" indent="0">
              <a:buNone/>
            </a:pPr>
            <a:endParaRPr lang="en-US" sz="1600" dirty="0">
              <a:latin typeface="Georgia" panose="02040502050405020303" pitchFamily="18" charset="0"/>
            </a:endParaRPr>
          </a:p>
          <a:p>
            <a:pPr marL="0" indent="0">
              <a:buNone/>
            </a:pPr>
            <a:endParaRPr lang="en-US" sz="2400" b="1" dirty="0">
              <a:latin typeface="Georgia" panose="02040502050405020303" pitchFamily="18" charset="0"/>
            </a:endParaRPr>
          </a:p>
          <a:p>
            <a:endParaRPr lang="en-US" sz="2400" b="1" dirty="0">
              <a:latin typeface="Georgia" panose="02040502050405020303" pitchFamily="18" charset="0"/>
            </a:endParaRPr>
          </a:p>
          <a:p>
            <a:endParaRPr lang="en-US" sz="20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4" name="Table 3"/>
          <p:cNvGraphicFramePr>
            <a:graphicFrameLocks noGrp="1"/>
          </p:cNvGraphicFramePr>
          <p:nvPr>
            <p:extLst/>
          </p:nvPr>
        </p:nvGraphicFramePr>
        <p:xfrm>
          <a:off x="740472" y="2726669"/>
          <a:ext cx="10868020" cy="3397479"/>
        </p:xfrm>
        <a:graphic>
          <a:graphicData uri="http://schemas.openxmlformats.org/drawingml/2006/table">
            <a:tbl>
              <a:tblPr firstCol="1" bandRow="1">
                <a:tableStyleId>{5C22544A-7EE6-4342-B048-85BDC9FD1C3A}</a:tableStyleId>
              </a:tblPr>
              <a:tblGrid>
                <a:gridCol w="2844437"/>
                <a:gridCol w="8023583"/>
              </a:tblGrid>
              <a:tr h="864256">
                <a:tc>
                  <a:txBody>
                    <a:bodyPr/>
                    <a:lstStyle/>
                    <a:p>
                      <a:pPr algn="ctr"/>
                      <a:r>
                        <a:rPr lang="en-US" dirty="0" smtClean="0">
                          <a:solidFill>
                            <a:schemeClr val="tx2"/>
                          </a:solidFill>
                        </a:rPr>
                        <a:t>Strategic</a:t>
                      </a:r>
                      <a:r>
                        <a:rPr lang="en-US" baseline="0" dirty="0" smtClean="0">
                          <a:solidFill>
                            <a:schemeClr val="tx2"/>
                          </a:solidFill>
                        </a:rPr>
                        <a:t> Investment</a:t>
                      </a:r>
                      <a:endParaRPr lang="en-US" dirty="0" smtClean="0">
                        <a:solidFill>
                          <a:schemeClr val="tx2"/>
                        </a:solidFill>
                      </a:endParaRPr>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2015-2016 priorities that would impact all state and local CASA/GAL organizations:</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Performance Measurement Project </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Professional Development</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National Fundraising Activities:  Big Give</a:t>
                      </a:r>
                    </a:p>
                    <a:p>
                      <a:pPr marL="1657350" lvl="3"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Building expertise at National CASA to support network</a:t>
                      </a:r>
                      <a:endParaRPr lang="en-US" sz="1400" dirty="0" smtClean="0"/>
                    </a:p>
                  </a:txBody>
                  <a:tcPr anchor="ctr"/>
                </a:tc>
              </a:tr>
              <a:tr h="9799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Goal</a:t>
                      </a:r>
                      <a:endParaRPr lang="en-US" dirty="0"/>
                    </a:p>
                  </a:txBody>
                  <a:tcPr anchor="ctr"/>
                </a:tc>
                <a:tc>
                  <a:txBody>
                    <a:bodyPr/>
                    <a:lstStyle/>
                    <a:p>
                      <a:pPr marL="285750" indent="-285750">
                        <a:buClr>
                          <a:srgbClr val="0070C0"/>
                        </a:buClr>
                        <a:buFont typeface="Wingdings" panose="05000000000000000000" pitchFamily="2" charset="2"/>
                        <a:buChar char="q"/>
                      </a:pPr>
                      <a:r>
                        <a:rPr lang="en-US" sz="1400" kern="1200" dirty="0" smtClean="0">
                          <a:solidFill>
                            <a:schemeClr val="dk1"/>
                          </a:solidFill>
                          <a:effectLst/>
                          <a:latin typeface="+mn-lt"/>
                          <a:ea typeface="+mn-ea"/>
                          <a:cs typeface="+mn-cs"/>
                        </a:rPr>
                        <a:t>Strengthen National CASA’s Infrastructure to better serve and support the Network</a:t>
                      </a:r>
                    </a:p>
                  </a:txBody>
                  <a:tcPr anchor="ctr"/>
                </a:tc>
              </a:tr>
              <a:tr h="1259313">
                <a:tc>
                  <a:txBody>
                    <a:bodyPr/>
                    <a:lstStyle/>
                    <a:p>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Assessment </a:t>
                      </a:r>
                      <a:endParaRPr lang="en-US" dirty="0" smtClean="0"/>
                    </a:p>
                    <a:p>
                      <a:endParaRPr lang="en-US" dirty="0"/>
                    </a:p>
                  </a:txBody>
                  <a:tcPr anchor="ctr"/>
                </a:tc>
                <a:tc>
                  <a:txBody>
                    <a:bodyPr/>
                    <a:lstStyle/>
                    <a:p>
                      <a:pPr marL="285750" marR="0" indent="-285750" algn="l" defTabSz="4572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lang="en-US" sz="1400" kern="1200" dirty="0" smtClean="0">
                          <a:solidFill>
                            <a:schemeClr val="dk1"/>
                          </a:solidFill>
                          <a:effectLst/>
                          <a:latin typeface="+mn-lt"/>
                          <a:ea typeface="+mn-ea"/>
                          <a:cs typeface="+mn-cs"/>
                        </a:rPr>
                        <a:t>Identified,</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set performance indicators for National CASA and network satisfaction with National CASA’s services and resources</a:t>
                      </a:r>
                    </a:p>
                    <a:p>
                      <a:endParaRPr lang="en-US" sz="1400" dirty="0"/>
                    </a:p>
                  </a:txBody>
                  <a:tcPr anchor="ctr"/>
                </a:tc>
              </a:tr>
            </a:tbl>
          </a:graphicData>
        </a:graphic>
      </p:graphicFrame>
    </p:spTree>
    <p:extLst>
      <p:ext uri="{BB962C8B-B14F-4D97-AF65-F5344CB8AC3E}">
        <p14:creationId xmlns:p14="http://schemas.microsoft.com/office/powerpoint/2010/main" val="235515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083"/>
            <a:ext cx="10515600" cy="1325563"/>
          </a:xfrm>
        </p:spPr>
        <p:txBody>
          <a:bodyPr/>
          <a:lstStyle/>
          <a:p>
            <a:pPr algn="ctr"/>
            <a:r>
              <a:rPr lang="en-US" dirty="0" smtClean="0"/>
              <a:t>State Needs Assessment Timeline</a:t>
            </a:r>
            <a:endParaRPr lang="en-US" dirty="0"/>
          </a:p>
        </p:txBody>
      </p:sp>
      <p:graphicFrame>
        <p:nvGraphicFramePr>
          <p:cNvPr id="4" name="Diagram 3" descr="Basic Timeline" title="SmartArt"/>
          <p:cNvGraphicFramePr/>
          <p:nvPr>
            <p:extLst>
              <p:ext uri="{D42A27DB-BD31-4B8C-83A1-F6EECF244321}">
                <p14:modId xmlns:p14="http://schemas.microsoft.com/office/powerpoint/2010/main" val="4150116185"/>
              </p:ext>
            </p:extLst>
          </p:nvPr>
        </p:nvGraphicFramePr>
        <p:xfrm>
          <a:off x="672230" y="1518955"/>
          <a:ext cx="10847540" cy="432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00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3044280"/>
            <a:ext cx="10613571" cy="923330"/>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QUESTIONS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Tree>
    <p:extLst>
      <p:ext uri="{BB962C8B-B14F-4D97-AF65-F5344CB8AC3E}">
        <p14:creationId xmlns:p14="http://schemas.microsoft.com/office/powerpoint/2010/main" val="361509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Content Placeholder 4"/>
          <p:cNvSpPr txBox="1">
            <a:spLocks noGrp="1"/>
          </p:cNvSpPr>
          <p:nvPr>
            <p:ph idx="1"/>
          </p:nvPr>
        </p:nvSpPr>
        <p:spPr>
          <a:xfrm>
            <a:off x="838200" y="1825625"/>
            <a:ext cx="10515600" cy="2592505"/>
          </a:xfrm>
          <a:prstGeom prst="rect">
            <a:avLst/>
          </a:prstGeom>
          <a:noFill/>
        </p:spPr>
        <p:txBody>
          <a:bodyPr wrap="square" rtlCol="0">
            <a:spAutoFit/>
          </a:bodyPr>
          <a:lstStyle/>
          <a:p>
            <a:pPr algn="ctr"/>
            <a:endParaRPr lang="en-US" sz="5400" b="1" cap="small" spc="50" dirty="0" smtClean="0">
              <a:ln w="0"/>
              <a:effectLst>
                <a:innerShdw blurRad="63500" dist="50800" dir="13500000">
                  <a:srgbClr val="000000">
                    <a:alpha val="50000"/>
                  </a:srgbClr>
                </a:innerShdw>
              </a:effectLst>
            </a:endParaRPr>
          </a:p>
          <a:p>
            <a:pPr algn="ctr"/>
            <a:r>
              <a:rPr lang="en-US" sz="5400" b="1" cap="small" spc="50" dirty="0" smtClean="0">
                <a:ln w="0"/>
                <a:effectLst>
                  <a:innerShdw blurRad="63500" dist="50800" dir="13500000">
                    <a:srgbClr val="000000">
                      <a:alpha val="50000"/>
                    </a:srgbClr>
                  </a:innerShdw>
                </a:effectLst>
              </a:rPr>
              <a:t>Welcome </a:t>
            </a:r>
          </a:p>
          <a:p>
            <a:pPr algn="ctr"/>
            <a:endPar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6" name="TextBox 5"/>
          <p:cNvSpPr txBox="1"/>
          <p:nvPr/>
        </p:nvSpPr>
        <p:spPr>
          <a:xfrm>
            <a:off x="714194" y="3746392"/>
            <a:ext cx="10613571" cy="523220"/>
          </a:xfrm>
          <a:prstGeom prst="rect">
            <a:avLst/>
          </a:prstGeom>
          <a:noFill/>
        </p:spPr>
        <p:txBody>
          <a:bodyPr wrap="square" rtlCol="0">
            <a:spAutoFit/>
          </a:bodyPr>
          <a:lstStyle/>
          <a:p>
            <a:pPr algn="ctr"/>
            <a:r>
              <a:rPr lang="en-US" sz="2800"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Tara Perry, Deputy CEO &amp; Chief Operating Officer</a:t>
            </a:r>
          </a:p>
        </p:txBody>
      </p:sp>
    </p:spTree>
    <p:extLst>
      <p:ext uri="{BB962C8B-B14F-4D97-AF65-F5344CB8AC3E}">
        <p14:creationId xmlns:p14="http://schemas.microsoft.com/office/powerpoint/2010/main" val="2056958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2520674"/>
            <a:ext cx="10613571" cy="923330"/>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Program Services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
        <p:nvSpPr>
          <p:cNvPr id="5" name="TextBox 4"/>
          <p:cNvSpPr txBox="1"/>
          <p:nvPr/>
        </p:nvSpPr>
        <p:spPr>
          <a:xfrm>
            <a:off x="714194" y="3746392"/>
            <a:ext cx="10613571" cy="523220"/>
          </a:xfrm>
          <a:prstGeom prst="rect">
            <a:avLst/>
          </a:prstGeom>
          <a:noFill/>
        </p:spPr>
        <p:txBody>
          <a:bodyPr wrap="square" rtlCol="0">
            <a:spAutoFit/>
          </a:bodyPr>
          <a:lstStyle/>
          <a:p>
            <a:pPr algn="ctr"/>
            <a:r>
              <a:rPr lang="en-US" sz="2800"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Sally Erny, Chief Program Officer</a:t>
            </a:r>
          </a:p>
        </p:txBody>
      </p:sp>
    </p:spTree>
    <p:extLst>
      <p:ext uri="{BB962C8B-B14F-4D97-AF65-F5344CB8AC3E}">
        <p14:creationId xmlns:p14="http://schemas.microsoft.com/office/powerpoint/2010/main" val="994914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dirty="0" smtClean="0"/>
              <a:t>New Model of Service Delivery</a:t>
            </a:r>
            <a:endParaRPr lang="en-US" cap="none" dirty="0"/>
          </a:p>
        </p:txBody>
      </p:sp>
      <p:sp>
        <p:nvSpPr>
          <p:cNvPr id="6" name="Rectangle 5"/>
          <p:cNvSpPr/>
          <p:nvPr/>
        </p:nvSpPr>
        <p:spPr>
          <a:xfrm>
            <a:off x="953619" y="2127978"/>
            <a:ext cx="9984957" cy="4243232"/>
          </a:xfrm>
          <a:prstGeom prst="rect">
            <a:avLst/>
          </a:prstGeom>
        </p:spPr>
        <p:txBody>
          <a:bodyPr/>
          <a:lstStyle/>
          <a:p>
            <a:pPr marL="457200" lvl="0" indent="-457200" algn="l">
              <a:spcBef>
                <a:spcPts val="600"/>
              </a:spcBef>
              <a:spcAft>
                <a:spcPts val="600"/>
              </a:spcAft>
              <a:buFont typeface="Arial" panose="020B0604020202020204" pitchFamily="34" charset="0"/>
              <a:buChar char="•"/>
            </a:pPr>
            <a:endParaRPr lang="en-US" sz="2800" b="1" dirty="0">
              <a:solidFill>
                <a:schemeClr val="bg2"/>
              </a:solidFill>
              <a:latin typeface="Arial" panose="020B0604020202020204" pitchFamily="34" charset="0"/>
              <a:cs typeface="Arial" panose="020B0604020202020204" pitchFamily="34" charset="0"/>
            </a:endParaRPr>
          </a:p>
        </p:txBody>
      </p:sp>
      <p:sp>
        <p:nvSpPr>
          <p:cNvPr id="3" name="Rectangle 2"/>
          <p:cNvSpPr/>
          <p:nvPr/>
        </p:nvSpPr>
        <p:spPr>
          <a:xfrm>
            <a:off x="688297" y="2127978"/>
            <a:ext cx="8455703" cy="2862322"/>
          </a:xfrm>
          <a:prstGeom prst="rect">
            <a:avLst/>
          </a:prstGeom>
        </p:spPr>
        <p:txBody>
          <a:bodyPr wrap="square">
            <a:spAutoFit/>
          </a:bodyPr>
          <a:lstStyle/>
          <a:p>
            <a:pPr>
              <a:spcBef>
                <a:spcPts val="800"/>
              </a:spcBef>
              <a:spcAft>
                <a:spcPts val="800"/>
              </a:spcAft>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Beginning April 1:</a:t>
            </a:r>
          </a:p>
          <a:p>
            <a:pPr marL="342900" indent="-342900">
              <a:spcBef>
                <a:spcPts val="800"/>
              </a:spcBef>
              <a:spcAft>
                <a:spcPts val="800"/>
              </a:spcAft>
              <a:buFont typeface="Wingdings" panose="05000000000000000000" pitchFamily="2" charset="2"/>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State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organizations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continue to provide high quality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support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local programs</a:t>
            </a:r>
          </a:p>
          <a:p>
            <a:pPr marL="342900" indent="-342900">
              <a:spcBef>
                <a:spcPts val="800"/>
              </a:spcBef>
              <a:spcAft>
                <a:spcPts val="800"/>
              </a:spcAft>
              <a:buFont typeface="Wingdings" panose="05000000000000000000" pitchFamily="2" charset="2"/>
              <a:buChar char="§"/>
            </a:pP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National CASA functional units</a:t>
            </a:r>
          </a:p>
          <a:p>
            <a:pPr marL="342900" indent="-342900">
              <a:spcBef>
                <a:spcPts val="800"/>
              </a:spcBef>
              <a:spcAft>
                <a:spcPts val="800"/>
              </a:spcAft>
              <a:buFont typeface="Wingdings" panose="05000000000000000000" pitchFamily="2" charset="2"/>
              <a:buChar char="§"/>
            </a:pP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National CASA Member Services Unit</a:t>
            </a:r>
          </a:p>
        </p:txBody>
      </p:sp>
    </p:spTree>
    <p:extLst>
      <p:ext uri="{BB962C8B-B14F-4D97-AF65-F5344CB8AC3E}">
        <p14:creationId xmlns:p14="http://schemas.microsoft.com/office/powerpoint/2010/main" val="217727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07963"/>
            <a:ext cx="10515600" cy="1325563"/>
          </a:xfrm>
        </p:spPr>
        <p:txBody>
          <a:bodyPr>
            <a:normAutofit/>
          </a:bodyPr>
          <a:lstStyle/>
          <a:p>
            <a:r>
              <a:rPr lang="en-US" dirty="0" smtClean="0"/>
              <a:t>Functional Units</a:t>
            </a:r>
            <a:endParaRPr lang="en-US" cap="none" dirty="0"/>
          </a:p>
        </p:txBody>
      </p:sp>
      <p:graphicFrame>
        <p:nvGraphicFramePr>
          <p:cNvPr id="5" name="Diagram 4"/>
          <p:cNvGraphicFramePr/>
          <p:nvPr>
            <p:extLst>
              <p:ext uri="{D42A27DB-BD31-4B8C-83A1-F6EECF244321}">
                <p14:modId xmlns:p14="http://schemas.microsoft.com/office/powerpoint/2010/main" val="578612061"/>
              </p:ext>
            </p:extLst>
          </p:nvPr>
        </p:nvGraphicFramePr>
        <p:xfrm>
          <a:off x="3086100" y="613868"/>
          <a:ext cx="8731250" cy="581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asa_Blue_Red_25.eps"/>
          <p:cNvPicPr>
            <a:picLocks noChangeAspect="1"/>
          </p:cNvPicPr>
          <p:nvPr/>
        </p:nvPicPr>
        <p:blipFill>
          <a:blip r:embed="rId8"/>
          <a:srcRect l="44035"/>
          <a:stretch>
            <a:fillRect/>
          </a:stretch>
        </p:blipFill>
        <p:spPr bwMode="auto">
          <a:xfrm>
            <a:off x="0" y="2219690"/>
            <a:ext cx="2898210" cy="4638310"/>
          </a:xfrm>
          <a:prstGeom prst="rect">
            <a:avLst/>
          </a:prstGeom>
          <a:noFill/>
          <a:ln w="9525">
            <a:noFill/>
            <a:miter lim="800000"/>
            <a:headEnd/>
            <a:tailEnd/>
          </a:ln>
        </p:spPr>
      </p:pic>
    </p:spTree>
    <p:extLst>
      <p:ext uri="{BB962C8B-B14F-4D97-AF65-F5344CB8AC3E}">
        <p14:creationId xmlns:p14="http://schemas.microsoft.com/office/powerpoint/2010/main" val="982193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cap="none" dirty="0" smtClean="0"/>
              <a:t>Member Services</a:t>
            </a:r>
            <a:endParaRPr lang="en-US" cap="none" dirty="0"/>
          </a:p>
        </p:txBody>
      </p:sp>
      <p:sp>
        <p:nvSpPr>
          <p:cNvPr id="6" name="Rectangle 5"/>
          <p:cNvSpPr/>
          <p:nvPr/>
        </p:nvSpPr>
        <p:spPr>
          <a:xfrm>
            <a:off x="953619" y="2127978"/>
            <a:ext cx="9984957" cy="4243232"/>
          </a:xfrm>
          <a:prstGeom prst="rect">
            <a:avLst/>
          </a:prstGeom>
        </p:spPr>
        <p:txBody>
          <a:bodyPr/>
          <a:lstStyle/>
          <a:p>
            <a:pPr>
              <a:spcBef>
                <a:spcPts val="800"/>
              </a:spcBef>
              <a:spcAft>
                <a:spcPts val="800"/>
              </a:spcAft>
            </a:pP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Member Services </a:t>
            </a:r>
          </a:p>
          <a:p>
            <a:pPr>
              <a:spcBef>
                <a:spcPts val="800"/>
              </a:spcBef>
              <a:spcAft>
                <a:spcPts val="800"/>
              </a:spcAft>
            </a:pP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will support state</a:t>
            </a:r>
          </a:p>
          <a:p>
            <a:pPr>
              <a:spcBef>
                <a:spcPts val="800"/>
              </a:spcBef>
              <a:spcAft>
                <a:spcPts val="800"/>
              </a:spcAft>
            </a:pPr>
            <a:r>
              <a:rPr lang="en-US" sz="2800" i="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a:t>
            </a: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rganizations and  </a:t>
            </a:r>
          </a:p>
          <a:p>
            <a:pPr>
              <a:spcBef>
                <a:spcPts val="800"/>
              </a:spcBef>
              <a:spcAft>
                <a:spcPts val="800"/>
              </a:spcAft>
            </a:pP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local programs</a:t>
            </a:r>
            <a:endParaRPr lang="en-US" sz="2800" i="1" dirty="0">
              <a:ln w="0"/>
              <a:solidFill>
                <a:schemeClr val="bg1"/>
              </a:solidFill>
              <a:effectLst>
                <a:outerShdw blurRad="38100" dist="19050" dir="2700000" algn="tl" rotWithShape="0">
                  <a:schemeClr val="dk1">
                    <a:alpha val="40000"/>
                  </a:schemeClr>
                </a:outerShdw>
              </a:effectLst>
            </a:endParaRPr>
          </a:p>
        </p:txBody>
      </p:sp>
      <p:graphicFrame>
        <p:nvGraphicFramePr>
          <p:cNvPr id="5" name="Diagram 4"/>
          <p:cNvGraphicFramePr/>
          <p:nvPr>
            <p:extLst>
              <p:ext uri="{D42A27DB-BD31-4B8C-83A1-F6EECF244321}">
                <p14:modId xmlns:p14="http://schemas.microsoft.com/office/powerpoint/2010/main" val="3631994328"/>
              </p:ext>
            </p:extLst>
          </p:nvPr>
        </p:nvGraphicFramePr>
        <p:xfrm>
          <a:off x="4601845" y="367420"/>
          <a:ext cx="7361556" cy="6490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991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904917"/>
          </a:xfrm>
        </p:spPr>
        <p:txBody>
          <a:bodyPr>
            <a:normAutofit/>
          </a:bodyPr>
          <a:lstStyle/>
          <a:p>
            <a:r>
              <a:rPr lang="en-US" dirty="0" smtClean="0"/>
              <a:t>Member Services</a:t>
            </a:r>
            <a:endParaRPr lang="en-US" cap="none" dirty="0"/>
          </a:p>
        </p:txBody>
      </p:sp>
      <p:sp>
        <p:nvSpPr>
          <p:cNvPr id="6" name="Rectangle 5"/>
          <p:cNvSpPr/>
          <p:nvPr/>
        </p:nvSpPr>
        <p:spPr>
          <a:xfrm>
            <a:off x="953619" y="2127978"/>
            <a:ext cx="9984957" cy="4243232"/>
          </a:xfrm>
          <a:prstGeom prst="rect">
            <a:avLst/>
          </a:prstGeom>
        </p:spPr>
        <p:txBody>
          <a:bodyPr/>
          <a:lstStyle/>
          <a:p>
            <a:pPr marL="457200" lvl="0" indent="-457200" algn="l">
              <a:spcBef>
                <a:spcPts val="600"/>
              </a:spcBef>
              <a:spcAft>
                <a:spcPts val="600"/>
              </a:spcAft>
              <a:buFont typeface="Arial" panose="020B0604020202020204" pitchFamily="34" charset="0"/>
              <a:buChar char="•"/>
            </a:pPr>
            <a:endParaRPr lang="en-US" sz="2800" b="1" dirty="0">
              <a:solidFill>
                <a:schemeClr val="bg2"/>
              </a:solidFill>
              <a:latin typeface="Arial" panose="020B0604020202020204" pitchFamily="34" charset="0"/>
              <a:cs typeface="Arial" panose="020B0604020202020204" pitchFamily="34" charset="0"/>
            </a:endParaRPr>
          </a:p>
        </p:txBody>
      </p:sp>
      <p:sp>
        <p:nvSpPr>
          <p:cNvPr id="3" name="Rectangle 2"/>
          <p:cNvSpPr/>
          <p:nvPr/>
        </p:nvSpPr>
        <p:spPr>
          <a:xfrm>
            <a:off x="953619" y="1348740"/>
            <a:ext cx="10842141" cy="5816977"/>
          </a:xfrm>
          <a:prstGeom prst="rect">
            <a:avLst/>
          </a:prstGeom>
        </p:spPr>
        <p:txBody>
          <a:bodyPr wrap="square">
            <a:spAutoFit/>
          </a:bodyPr>
          <a:lstStyle/>
          <a:p>
            <a:pPr marL="342900" indent="-342900">
              <a:spcBef>
                <a:spcPts val="800"/>
              </a:spcBef>
              <a:spcAft>
                <a:spcPts val="800"/>
              </a:spcAft>
              <a:buFont typeface="Arial" panose="020B0604020202020204" pitchFamily="34" charset="0"/>
              <a:buChar char="•"/>
            </a:pPr>
            <a:r>
              <a:rPr lang="en-US" sz="26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Contact:</a:t>
            </a:r>
            <a:endPar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800100" lvl="1" indent="-342900">
              <a:spcBef>
                <a:spcPts val="800"/>
              </a:spcBef>
              <a:spcAft>
                <a:spcPts val="800"/>
              </a:spcAft>
              <a:buFont typeface="Arial" panose="020B0604020202020204" pitchFamily="34" charset="0"/>
              <a:buChar char="•"/>
            </a:pPr>
            <a:r>
              <a:rPr lang="en-US" sz="26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855-691-6317</a:t>
            </a:r>
            <a:endPar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800100" lvl="1" indent="-342900">
              <a:spcBef>
                <a:spcPts val="800"/>
              </a:spcBef>
              <a:spcAft>
                <a:spcPts val="800"/>
              </a:spcAft>
              <a:buFont typeface="Arial" panose="020B0604020202020204" pitchFamily="34" charset="0"/>
              <a:buChar char="•"/>
            </a:pPr>
            <a:r>
              <a:rPr lang="en-US" sz="26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MemberServices@CASAforChildren.org</a:t>
            </a:r>
            <a:endPar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Your Call or Email</a:t>
            </a:r>
          </a:p>
          <a:p>
            <a:pPr marL="800100" lvl="1"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Will be answered promptly </a:t>
            </a:r>
          </a:p>
          <a:p>
            <a:pPr marL="800100" lvl="1"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By a member of our team who has program knowledge &amp;</a:t>
            </a:r>
            <a:r>
              <a:rPr lang="en-US" sz="26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expertise</a:t>
            </a:r>
          </a:p>
          <a:p>
            <a:pPr marL="342900"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Assessment</a:t>
            </a:r>
          </a:p>
          <a:p>
            <a:pPr marL="800100" lvl="1"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90 days to pilot and assess the unit</a:t>
            </a:r>
          </a:p>
          <a:p>
            <a:pPr marL="800100" lvl="1" indent="-342900">
              <a:spcBef>
                <a:spcPts val="800"/>
              </a:spcBef>
              <a:spcAft>
                <a:spcPts val="800"/>
              </a:spcAft>
              <a:buFont typeface="Arial" panose="020B0604020202020204" pitchFamily="34" charset="0"/>
              <a:buChar char="•"/>
            </a:pPr>
            <a:r>
              <a:rPr lang="en-US" sz="26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Determine need, volume and areas for improvement</a:t>
            </a:r>
          </a:p>
          <a:p>
            <a:pPr marL="342900" indent="-342900">
              <a:spcBef>
                <a:spcPts val="800"/>
              </a:spcBef>
              <a:spcAft>
                <a:spcPts val="800"/>
              </a:spcAft>
              <a:buFont typeface="Wingdings" panose="05000000000000000000" pitchFamily="2" charset="2"/>
              <a:buChar char="§"/>
            </a:pP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44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dirty="0" smtClean="0"/>
              <a:t>Menu of Services and Departmental Directory</a:t>
            </a:r>
            <a:endParaRPr lang="en-US" cap="none" dirty="0"/>
          </a:p>
        </p:txBody>
      </p:sp>
      <p:sp>
        <p:nvSpPr>
          <p:cNvPr id="6" name="Rectangle 5"/>
          <p:cNvSpPr/>
          <p:nvPr/>
        </p:nvSpPr>
        <p:spPr>
          <a:xfrm>
            <a:off x="953619" y="2127978"/>
            <a:ext cx="9984957" cy="4243232"/>
          </a:xfrm>
          <a:prstGeom prst="rect">
            <a:avLst/>
          </a:prstGeom>
        </p:spPr>
        <p:txBody>
          <a:bodyPr/>
          <a:lstStyle/>
          <a:p>
            <a:pPr marL="457200" lvl="0" indent="-457200" algn="l">
              <a:spcBef>
                <a:spcPts val="600"/>
              </a:spcBef>
              <a:spcAft>
                <a:spcPts val="600"/>
              </a:spcAft>
              <a:buFont typeface="Arial" panose="020B0604020202020204" pitchFamily="34" charset="0"/>
              <a:buChar char="•"/>
            </a:pPr>
            <a:endParaRPr lang="en-US" sz="2800" b="1" dirty="0">
              <a:solidFill>
                <a:schemeClr val="bg2"/>
              </a:solidFill>
              <a:latin typeface="Arial" panose="020B0604020202020204" pitchFamily="34" charset="0"/>
              <a:cs typeface="Arial" panose="020B0604020202020204" pitchFamily="34" charset="0"/>
            </a:endParaRPr>
          </a:p>
        </p:txBody>
      </p:sp>
      <p:sp>
        <p:nvSpPr>
          <p:cNvPr id="3" name="Rectangle 2"/>
          <p:cNvSpPr/>
          <p:nvPr/>
        </p:nvSpPr>
        <p:spPr>
          <a:xfrm>
            <a:off x="688297" y="1769386"/>
            <a:ext cx="8305800" cy="4411464"/>
          </a:xfrm>
          <a:prstGeom prst="rect">
            <a:avLst/>
          </a:prstGeom>
        </p:spPr>
        <p:txBody>
          <a:bodyPr wrap="square">
            <a:spAutoFit/>
          </a:bodyPr>
          <a:lstStyle/>
          <a:p>
            <a:pPr marL="457200"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Guide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who to call at National CASA for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specific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resources</a:t>
            </a: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Sent to all members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April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Posted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on the State &amp; Local landing page of </a:t>
            </a: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CASAforChildren.org </a:t>
            </a:r>
          </a:p>
          <a:p>
            <a:pPr marL="457200"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in doubt about who to contact:</a:t>
            </a: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Call </a:t>
            </a: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 email Member Services</a:t>
            </a:r>
          </a:p>
          <a:p>
            <a:pPr>
              <a:spcBef>
                <a:spcPts val="800"/>
              </a:spcBef>
              <a:spcAft>
                <a:spcPts val="800"/>
              </a:spcAft>
            </a:pP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246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dirty="0" smtClean="0"/>
              <a:t>Support to State Organizations</a:t>
            </a:r>
            <a:endParaRPr lang="en-US" cap="none" dirty="0"/>
          </a:p>
        </p:txBody>
      </p:sp>
      <p:sp>
        <p:nvSpPr>
          <p:cNvPr id="6" name="Rectangle 5"/>
          <p:cNvSpPr/>
          <p:nvPr/>
        </p:nvSpPr>
        <p:spPr>
          <a:xfrm>
            <a:off x="953619" y="2127978"/>
            <a:ext cx="9984957" cy="4243232"/>
          </a:xfrm>
          <a:prstGeom prst="rect">
            <a:avLst/>
          </a:prstGeom>
        </p:spPr>
        <p:txBody>
          <a:bodyPr/>
          <a:lstStyle/>
          <a:p>
            <a:pPr marL="457200" lvl="0" indent="-457200" algn="l">
              <a:spcBef>
                <a:spcPts val="600"/>
              </a:spcBef>
              <a:spcAft>
                <a:spcPts val="600"/>
              </a:spcAft>
              <a:buFont typeface="Arial" panose="020B0604020202020204" pitchFamily="34" charset="0"/>
              <a:buChar char="•"/>
            </a:pPr>
            <a:endParaRPr lang="en-US" sz="2800" b="1" dirty="0">
              <a:solidFill>
                <a:schemeClr val="bg2"/>
              </a:solidFill>
              <a:latin typeface="Arial" panose="020B0604020202020204" pitchFamily="34" charset="0"/>
              <a:cs typeface="Arial" panose="020B0604020202020204" pitchFamily="34" charset="0"/>
            </a:endParaRPr>
          </a:p>
        </p:txBody>
      </p:sp>
      <p:sp>
        <p:nvSpPr>
          <p:cNvPr id="3" name="Rectangle 2"/>
          <p:cNvSpPr/>
          <p:nvPr/>
        </p:nvSpPr>
        <p:spPr>
          <a:xfrm>
            <a:off x="688297" y="1769386"/>
            <a:ext cx="8305800" cy="4616648"/>
          </a:xfrm>
          <a:prstGeom prst="rect">
            <a:avLst/>
          </a:prstGeom>
        </p:spPr>
        <p:txBody>
          <a:bodyPr wrap="square">
            <a:spAutoFit/>
          </a:bodyPr>
          <a:lstStyle/>
          <a:p>
            <a:pPr marL="457200" indent="-457200">
              <a:spcBef>
                <a:spcPts val="800"/>
              </a:spcBef>
              <a:spcAft>
                <a:spcPts val="800"/>
              </a:spcAft>
              <a:buFont typeface="Arial" panose="020B0604020202020204" pitchFamily="34" charset="0"/>
              <a:buChar char="•"/>
            </a:pP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Sally Erny, Chief Program Officer</a:t>
            </a: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Day-to-day support of state organizations</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Grants, Membership, Quality Assurance </a:t>
            </a:r>
          </a:p>
          <a:p>
            <a:pPr marL="457200" indent="-457200">
              <a:spcBef>
                <a:spcPts val="800"/>
              </a:spcBef>
              <a:spcAft>
                <a:spcPts val="800"/>
              </a:spcAft>
              <a:buFont typeface="Arial" panose="020B0604020202020204" pitchFamily="34" charset="0"/>
              <a:buChar char="•"/>
            </a:pPr>
            <a:r>
              <a:rPr lang="en-US" sz="2800" i="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John Wyble, Director of State Development </a:t>
            </a: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Special initiatives related to developing and strengthening state organizations</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914400" lvl="1" indent="-457200">
              <a:spcBef>
                <a:spcPts val="800"/>
              </a:spcBef>
              <a:spcAft>
                <a:spcPts val="800"/>
              </a:spcAft>
              <a:buFont typeface="Arial" panose="020B0604020202020204" pitchFamily="34" charset="0"/>
              <a:buChar char="•"/>
            </a:pPr>
            <a:r>
              <a:rPr lang="en-US" sz="2800"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State Steering Committee</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spcBef>
                <a:spcPts val="800"/>
              </a:spcBef>
              <a:spcAft>
                <a:spcPts val="800"/>
              </a:spcAft>
            </a:pPr>
            <a:endParaRPr 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895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2"/>
            <a:ext cx="10515600" cy="1325563"/>
          </a:xfrm>
        </p:spPr>
        <p:txBody>
          <a:bodyPr/>
          <a:lstStyle/>
          <a:p>
            <a:r>
              <a:rPr lang="en-US" dirty="0" smtClean="0"/>
              <a:t>National CASA Conference Update</a:t>
            </a:r>
            <a:endParaRPr lang="en-US" dirty="0"/>
          </a:p>
        </p:txBody>
      </p:sp>
      <p:sp>
        <p:nvSpPr>
          <p:cNvPr id="3" name="Content Placeholder 2"/>
          <p:cNvSpPr>
            <a:spLocks noGrp="1"/>
          </p:cNvSpPr>
          <p:nvPr>
            <p:ph idx="1"/>
          </p:nvPr>
        </p:nvSpPr>
        <p:spPr>
          <a:xfrm>
            <a:off x="838200" y="1590675"/>
            <a:ext cx="10515600" cy="5010150"/>
          </a:xfrm>
        </p:spPr>
        <p:txBody>
          <a:bodyPr>
            <a:noAutofit/>
          </a:bodyPr>
          <a:lstStyle/>
          <a:p>
            <a:pPr marL="457200" indent="-457200">
              <a:spcBef>
                <a:spcPts val="600"/>
              </a:spcBef>
              <a:spcAft>
                <a:spcPts val="600"/>
              </a:spcAft>
              <a:buFont typeface="Arial" panose="020B0604020202020204" pitchFamily="34" charset="0"/>
              <a:buChar char="•"/>
            </a:pPr>
            <a:endParaRPr lang="en-US" sz="2400" dirty="0" smtClean="0"/>
          </a:p>
          <a:p>
            <a:pPr marL="457200" indent="-457200">
              <a:spcBef>
                <a:spcPts val="600"/>
              </a:spcBef>
              <a:spcAft>
                <a:spcPts val="600"/>
              </a:spcAft>
              <a:buFont typeface="Arial" panose="020B0604020202020204" pitchFamily="34" charset="0"/>
              <a:buChar char="•"/>
            </a:pPr>
            <a:r>
              <a:rPr lang="en-US" sz="2400" dirty="0" smtClean="0"/>
              <a:t>May 30-June 2 at the New Orleans Sheraton</a:t>
            </a:r>
          </a:p>
          <a:p>
            <a:pPr marL="457200" indent="-457200">
              <a:spcBef>
                <a:spcPts val="600"/>
              </a:spcBef>
              <a:spcAft>
                <a:spcPts val="600"/>
              </a:spcAft>
              <a:buFont typeface="Arial" panose="020B0604020202020204" pitchFamily="34" charset="0"/>
              <a:buChar char="•"/>
            </a:pPr>
            <a:r>
              <a:rPr lang="en-US" sz="2400" dirty="0" smtClean="0"/>
              <a:t>Overflow hotel – Hilton Garden Inn</a:t>
            </a:r>
          </a:p>
          <a:p>
            <a:pPr marL="457200" indent="-457200">
              <a:spcBef>
                <a:spcPts val="600"/>
              </a:spcBef>
              <a:spcAft>
                <a:spcPts val="600"/>
              </a:spcAft>
              <a:buFont typeface="Arial" panose="020B0604020202020204" pitchFamily="34" charset="0"/>
              <a:buChar char="•"/>
            </a:pPr>
            <a:r>
              <a:rPr lang="en-US" sz="2400" dirty="0" smtClean="0"/>
              <a:t>Conference registration </a:t>
            </a:r>
          </a:p>
          <a:p>
            <a:pPr marL="457200" indent="-457200">
              <a:spcBef>
                <a:spcPts val="600"/>
              </a:spcBef>
              <a:spcAft>
                <a:spcPts val="600"/>
              </a:spcAft>
              <a:buFont typeface="Arial" panose="020B0604020202020204" pitchFamily="34" charset="0"/>
              <a:buChar char="•"/>
            </a:pPr>
            <a:r>
              <a:rPr lang="en-US" sz="2400" dirty="0" smtClean="0"/>
              <a:t>Dynamic keynote speakers</a:t>
            </a:r>
          </a:p>
          <a:p>
            <a:pPr marL="1143000" lvl="1" indent="-457200">
              <a:spcBef>
                <a:spcPts val="600"/>
              </a:spcBef>
              <a:spcAft>
                <a:spcPts val="600"/>
              </a:spcAft>
            </a:pPr>
            <a:r>
              <a:rPr lang="en-US" dirty="0" smtClean="0"/>
              <a:t>Tavis Smiley</a:t>
            </a:r>
          </a:p>
          <a:p>
            <a:pPr marL="1143000" lvl="1" indent="-457200">
              <a:spcBef>
                <a:spcPts val="600"/>
              </a:spcBef>
              <a:spcAft>
                <a:spcPts val="600"/>
              </a:spcAft>
            </a:pPr>
            <a:r>
              <a:rPr lang="en-US" dirty="0" smtClean="0"/>
              <a:t>Tim Elmore</a:t>
            </a:r>
          </a:p>
          <a:p>
            <a:pPr marL="457200" indent="-457200">
              <a:buFont typeface="Arial" panose="020B0604020202020204" pitchFamily="34" charset="0"/>
              <a:buChar char="•"/>
            </a:pPr>
            <a:r>
              <a:rPr lang="en-US" sz="2400" dirty="0" smtClean="0"/>
              <a:t>Awards of Excellence winners announced </a:t>
            </a:r>
            <a:r>
              <a:rPr lang="en-US" sz="2400" dirty="0" smtClean="0"/>
              <a:t>to network this </a:t>
            </a:r>
            <a:r>
              <a:rPr lang="en-US" sz="2400" dirty="0" smtClean="0"/>
              <a:t>week</a:t>
            </a:r>
          </a:p>
          <a:p>
            <a:endParaRPr lang="en-US" dirty="0" smtClean="0"/>
          </a:p>
          <a:p>
            <a:endParaRPr lang="en-US" dirty="0"/>
          </a:p>
        </p:txBody>
      </p:sp>
      <p:pic>
        <p:nvPicPr>
          <p:cNvPr id="4" name="Picture 3"/>
          <p:cNvPicPr/>
          <p:nvPr/>
        </p:nvPicPr>
        <p:blipFill rotWithShape="1">
          <a:blip r:embed="rId3"/>
          <a:srcRect l="29167" t="31927" r="36218" b="57240"/>
          <a:stretch/>
        </p:blipFill>
        <p:spPr bwMode="auto">
          <a:xfrm>
            <a:off x="6765669" y="2800990"/>
            <a:ext cx="4986338" cy="1096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7009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National CASA Conference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smtClean="0"/>
              <a:t>May 30 State </a:t>
            </a:r>
            <a:r>
              <a:rPr lang="en-US" dirty="0" smtClean="0"/>
              <a:t>Directors and Representatives Meeting</a:t>
            </a:r>
          </a:p>
          <a:p>
            <a:pPr marL="1143000" lvl="1" indent="-457200"/>
            <a:r>
              <a:rPr lang="en-US" dirty="0" smtClean="0"/>
              <a:t>Planning group of state directors working on the agenda</a:t>
            </a:r>
            <a:endParaRPr lang="en-US" sz="2400" dirty="0" smtClean="0"/>
          </a:p>
          <a:p>
            <a:pPr marL="1143000" lvl="1" indent="-457200"/>
            <a:r>
              <a:rPr lang="en-US" dirty="0" smtClean="0"/>
              <a:t>Suggestions for meeting topics to johnw@casaforchildren.org</a:t>
            </a:r>
            <a:endParaRPr lang="en-US" sz="2400"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State Director Track </a:t>
            </a:r>
          </a:p>
          <a:p>
            <a:pPr marL="1143000" lvl="1" indent="-457200"/>
            <a:r>
              <a:rPr lang="en-US" dirty="0" smtClean="0"/>
              <a:t>Three sessions on Sunday, May 31</a:t>
            </a:r>
          </a:p>
          <a:p>
            <a:pPr marL="1143000" lvl="1" indent="-457200"/>
            <a:r>
              <a:rPr lang="en-US" dirty="0" smtClean="0"/>
              <a:t>Three sessions on Monday, June 1</a:t>
            </a:r>
          </a:p>
          <a:p>
            <a:pPr marL="1143000" lvl="1" indent="-457200"/>
            <a:r>
              <a:rPr lang="en-US" dirty="0" smtClean="0"/>
              <a:t>Session topics being finalized – send suggestions </a:t>
            </a:r>
            <a:r>
              <a:rPr lang="en-US" dirty="0" smtClean="0">
                <a:solidFill>
                  <a:schemeClr val="bg1"/>
                </a:solidFill>
              </a:rPr>
              <a:t>to</a:t>
            </a:r>
            <a:r>
              <a:rPr lang="en-US" dirty="0" smtClean="0">
                <a:solidFill>
                  <a:srgbClr val="FF0000"/>
                </a:solidFill>
              </a:rPr>
              <a:t> </a:t>
            </a:r>
            <a:r>
              <a:rPr lang="en-US" dirty="0" smtClean="0">
                <a:solidFill>
                  <a:schemeClr val="bg1"/>
                </a:solidFill>
              </a:rPr>
              <a:t>johnw@casaforchildren.org</a:t>
            </a:r>
            <a:endParaRPr lang="en-US" dirty="0" smtClean="0">
              <a:solidFill>
                <a:schemeClr val="bg1"/>
              </a:solidFill>
            </a:endParaRPr>
          </a:p>
          <a:p>
            <a:pPr lvl="1" indent="0">
              <a:buNone/>
            </a:pPr>
            <a:endParaRPr lang="en-US" dirty="0" smtClean="0"/>
          </a:p>
          <a:p>
            <a:pPr marL="457200" indent="-457200">
              <a:buFont typeface="Arial" panose="020B0604020202020204" pitchFamily="34" charset="0"/>
              <a:buChar char="•"/>
            </a:pPr>
            <a:r>
              <a:rPr lang="en-US" sz="2800" dirty="0" smtClean="0"/>
              <a:t>Celebratory send off </a:t>
            </a:r>
            <a:r>
              <a:rPr lang="en-US" sz="2800" dirty="0" smtClean="0"/>
              <a:t>for Michael Piraino</a:t>
            </a:r>
          </a:p>
          <a:p>
            <a:pPr marL="1143000" lvl="1" indent="-457200"/>
            <a:r>
              <a:rPr lang="en-US" dirty="0" smtClean="0"/>
              <a:t>Board recognition at May 31 State of CASA Luncheon</a:t>
            </a:r>
          </a:p>
          <a:p>
            <a:pPr marL="1143000" lvl="1" indent="-457200"/>
            <a:r>
              <a:rPr lang="en-US" dirty="0" smtClean="0"/>
              <a:t>Reception on June 1 from 6-7 p.m.</a:t>
            </a:r>
            <a:endParaRPr lang="en-US" dirty="0" smtClean="0"/>
          </a:p>
          <a:p>
            <a:pPr marL="1143000" lvl="1" indent="-457200"/>
            <a:r>
              <a:rPr lang="en-US" sz="2400" dirty="0" smtClean="0"/>
              <a:t>Video</a:t>
            </a:r>
          </a:p>
          <a:p>
            <a:pPr marL="1143000" lvl="1" indent="-457200"/>
            <a:r>
              <a:rPr lang="en-US" sz="2400" dirty="0" smtClean="0"/>
              <a:t>More </a:t>
            </a:r>
            <a:r>
              <a:rPr lang="en-US" sz="2400" dirty="0" smtClean="0"/>
              <a:t>details forthcoming</a:t>
            </a:r>
            <a:endParaRPr lang="en-US" sz="2400" dirty="0"/>
          </a:p>
        </p:txBody>
      </p:sp>
    </p:spTree>
    <p:extLst>
      <p:ext uri="{BB962C8B-B14F-4D97-AF65-F5344CB8AC3E}">
        <p14:creationId xmlns:p14="http://schemas.microsoft.com/office/powerpoint/2010/main" val="2527502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045"/>
            <a:ext cx="10515600" cy="930955"/>
          </a:xfrm>
        </p:spPr>
        <p:txBody>
          <a:bodyPr/>
          <a:lstStyle/>
          <a:p>
            <a:pPr algn="ctr"/>
            <a:r>
              <a:rPr lang="en-US" dirty="0" smtClean="0"/>
              <a:t>Quality Assurance</a:t>
            </a:r>
            <a:endParaRPr lang="en-US" dirty="0"/>
          </a:p>
        </p:txBody>
      </p:sp>
      <p:sp>
        <p:nvSpPr>
          <p:cNvPr id="3" name="Content Placeholder 2"/>
          <p:cNvSpPr>
            <a:spLocks noGrp="1"/>
          </p:cNvSpPr>
          <p:nvPr>
            <p:ph idx="1"/>
          </p:nvPr>
        </p:nvSpPr>
        <p:spPr>
          <a:xfrm>
            <a:off x="838200" y="1143000"/>
            <a:ext cx="10515600" cy="5329238"/>
          </a:xfrm>
        </p:spPr>
        <p:txBody>
          <a:bodyPr>
            <a:normAutofit fontScale="92500"/>
          </a:bodyPr>
          <a:lstStyle/>
          <a:p>
            <a:pPr>
              <a:spcBef>
                <a:spcPts val="600"/>
              </a:spcBef>
              <a:spcAft>
                <a:spcPts val="600"/>
              </a:spcAft>
            </a:pPr>
            <a:r>
              <a:rPr lang="en-US" sz="3000" b="1" cap="small" dirty="0" smtClean="0"/>
              <a:t>Wave 3</a:t>
            </a:r>
          </a:p>
          <a:p>
            <a:pPr marL="1143000" lvl="1" indent="-457200">
              <a:spcBef>
                <a:spcPts val="600"/>
              </a:spcBef>
              <a:spcAft>
                <a:spcPts val="600"/>
              </a:spcAft>
            </a:pPr>
            <a:r>
              <a:rPr lang="en-US" dirty="0" smtClean="0">
                <a:solidFill>
                  <a:schemeClr val="bg1"/>
                </a:solidFill>
              </a:rPr>
              <a:t>Due March 1</a:t>
            </a:r>
          </a:p>
          <a:p>
            <a:pPr marL="1143000" lvl="1" indent="-457200">
              <a:spcBef>
                <a:spcPts val="600"/>
              </a:spcBef>
              <a:spcAft>
                <a:spcPts val="600"/>
              </a:spcAft>
            </a:pPr>
            <a:r>
              <a:rPr lang="en-US" dirty="0" smtClean="0">
                <a:solidFill>
                  <a:schemeClr val="bg1"/>
                </a:solidFill>
              </a:rPr>
              <a:t>211 programs in the wave</a:t>
            </a:r>
          </a:p>
          <a:p>
            <a:pPr marL="1143000" lvl="1" indent="-457200">
              <a:spcBef>
                <a:spcPts val="600"/>
              </a:spcBef>
              <a:spcAft>
                <a:spcPts val="600"/>
              </a:spcAft>
            </a:pPr>
            <a:r>
              <a:rPr lang="en-US" dirty="0" smtClean="0">
                <a:solidFill>
                  <a:schemeClr val="bg1"/>
                </a:solidFill>
              </a:rPr>
              <a:t>Compliance support provided by state organizations and National CASA</a:t>
            </a:r>
          </a:p>
          <a:p>
            <a:pPr>
              <a:spcBef>
                <a:spcPts val="600"/>
              </a:spcBef>
              <a:spcAft>
                <a:spcPts val="600"/>
              </a:spcAft>
            </a:pPr>
            <a:r>
              <a:rPr lang="en-US" sz="3000" b="1" cap="small" dirty="0" smtClean="0">
                <a:solidFill>
                  <a:schemeClr val="bg1"/>
                </a:solidFill>
              </a:rPr>
              <a:t>Development of a New QA System</a:t>
            </a:r>
          </a:p>
          <a:p>
            <a:pPr marL="1143000" lvl="1" indent="-457200">
              <a:spcBef>
                <a:spcPts val="600"/>
              </a:spcBef>
              <a:spcAft>
                <a:spcPts val="600"/>
              </a:spcAft>
            </a:pPr>
            <a:r>
              <a:rPr lang="en-US" dirty="0" smtClean="0">
                <a:solidFill>
                  <a:schemeClr val="bg1"/>
                </a:solidFill>
              </a:rPr>
              <a:t>Redesigning our QA system to be more robust, efficient and meaningful</a:t>
            </a:r>
          </a:p>
          <a:p>
            <a:pPr marL="1143000" lvl="1" indent="-457200">
              <a:spcBef>
                <a:spcPts val="600"/>
              </a:spcBef>
              <a:spcAft>
                <a:spcPts val="600"/>
              </a:spcAft>
            </a:pPr>
            <a:r>
              <a:rPr lang="en-US" dirty="0" smtClean="0">
                <a:solidFill>
                  <a:schemeClr val="bg1"/>
                </a:solidFill>
              </a:rPr>
              <a:t>Working </a:t>
            </a:r>
            <a:r>
              <a:rPr lang="en-US" dirty="0">
                <a:solidFill>
                  <a:schemeClr val="bg1"/>
                </a:solidFill>
              </a:rPr>
              <a:t>with states </a:t>
            </a:r>
            <a:r>
              <a:rPr lang="en-US" dirty="0" smtClean="0">
                <a:solidFill>
                  <a:schemeClr val="bg1"/>
                </a:solidFill>
              </a:rPr>
              <a:t>in the redesign</a:t>
            </a:r>
            <a:endParaRPr lang="en-US" dirty="0">
              <a:solidFill>
                <a:schemeClr val="bg1"/>
              </a:solidFill>
            </a:endParaRPr>
          </a:p>
          <a:p>
            <a:pPr marL="1143000" lvl="1" indent="-457200">
              <a:spcBef>
                <a:spcPts val="600"/>
              </a:spcBef>
              <a:spcAft>
                <a:spcPts val="600"/>
              </a:spcAft>
            </a:pPr>
            <a:r>
              <a:rPr lang="en-US" dirty="0">
                <a:solidFill>
                  <a:schemeClr val="bg1"/>
                </a:solidFill>
              </a:rPr>
              <a:t>Will address </a:t>
            </a:r>
            <a:r>
              <a:rPr lang="en-US" dirty="0" smtClean="0">
                <a:solidFill>
                  <a:schemeClr val="bg1"/>
                </a:solidFill>
              </a:rPr>
              <a:t>existing systems and variables </a:t>
            </a:r>
            <a:r>
              <a:rPr lang="en-US" dirty="0">
                <a:solidFill>
                  <a:schemeClr val="bg1"/>
                </a:solidFill>
              </a:rPr>
              <a:t>in individual states</a:t>
            </a:r>
          </a:p>
          <a:p>
            <a:pPr marL="1143000" lvl="1" indent="-457200">
              <a:spcBef>
                <a:spcPts val="600"/>
              </a:spcBef>
              <a:spcAft>
                <a:spcPts val="600"/>
              </a:spcAft>
            </a:pPr>
            <a:r>
              <a:rPr lang="en-US" dirty="0" smtClean="0">
                <a:solidFill>
                  <a:schemeClr val="bg1"/>
                </a:solidFill>
              </a:rPr>
              <a:t>Waves 4 and 5 will be delayed</a:t>
            </a:r>
          </a:p>
          <a:p>
            <a:pPr marL="1143000" lvl="1" indent="-457200">
              <a:spcBef>
                <a:spcPts val="600"/>
              </a:spcBef>
              <a:spcAft>
                <a:spcPts val="600"/>
              </a:spcAft>
            </a:pPr>
            <a:r>
              <a:rPr lang="en-US" dirty="0" smtClean="0">
                <a:solidFill>
                  <a:schemeClr val="bg1"/>
                </a:solidFill>
              </a:rPr>
              <a:t>All programs in these waves and their state organizations will be notified</a:t>
            </a:r>
          </a:p>
          <a:p>
            <a:pPr marL="1143000" lvl="1" indent="-457200">
              <a:spcBef>
                <a:spcPts val="600"/>
              </a:spcBef>
              <a:spcAft>
                <a:spcPts val="600"/>
              </a:spcAft>
            </a:pPr>
            <a:r>
              <a:rPr lang="en-US" dirty="0" smtClean="0">
                <a:solidFill>
                  <a:schemeClr val="bg1"/>
                </a:solidFill>
              </a:rPr>
              <a:t>Will be the first programs to go through a new system of QA</a:t>
            </a:r>
          </a:p>
        </p:txBody>
      </p:sp>
    </p:spTree>
    <p:extLst>
      <p:ext uri="{BB962C8B-B14F-4D97-AF65-F5344CB8AC3E}">
        <p14:creationId xmlns:p14="http://schemas.microsoft.com/office/powerpoint/2010/main" val="52990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584624" cy="7315862"/>
          </a:xfrm>
          <a:prstGeom prst="rect">
            <a:avLst/>
          </a:prstGeom>
        </p:spPr>
      </p:pic>
      <p:sp>
        <p:nvSpPr>
          <p:cNvPr id="10" name="TextBox 9"/>
          <p:cNvSpPr txBox="1"/>
          <p:nvPr/>
        </p:nvSpPr>
        <p:spPr>
          <a:xfrm>
            <a:off x="213916" y="343230"/>
            <a:ext cx="11764168" cy="923330"/>
          </a:xfrm>
          <a:prstGeom prst="rect">
            <a:avLst/>
          </a:prstGeom>
          <a:noFill/>
        </p:spPr>
        <p:txBody>
          <a:bodyPr wrap="square" rtlCol="0">
            <a:spAutoFit/>
          </a:bodyPr>
          <a:lstStyle/>
          <a:p>
            <a:pPr algn="ctr"/>
            <a:r>
              <a:rPr lang="en-US" sz="5400" b="1" cap="small" spc="50" dirty="0" smtClean="0">
                <a:ln w="0">
                  <a:solidFill>
                    <a:schemeClr val="bg2">
                      <a:lumMod val="25000"/>
                    </a:schemeClr>
                  </a:solidFill>
                </a:ln>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Federal Funding &amp; Policy Update</a:t>
            </a:r>
          </a:p>
        </p:txBody>
      </p:sp>
      <p:pic>
        <p:nvPicPr>
          <p:cNvPr id="11" name="Picture 10" descr="casa_Blue_Red_25.eps"/>
          <p:cNvPicPr>
            <a:picLocks noChangeAspect="1"/>
          </p:cNvPicPr>
          <p:nvPr/>
        </p:nvPicPr>
        <p:blipFill>
          <a:blip r:embed="rId4"/>
          <a:srcRect l="44035"/>
          <a:stretch>
            <a:fillRect/>
          </a:stretch>
        </p:blipFill>
        <p:spPr bwMode="auto">
          <a:xfrm>
            <a:off x="0" y="4597097"/>
            <a:ext cx="1528763" cy="2446641"/>
          </a:xfrm>
          <a:prstGeom prst="rect">
            <a:avLst/>
          </a:prstGeom>
          <a:noFill/>
          <a:ln w="9525">
            <a:noFill/>
            <a:miter lim="800000"/>
            <a:headEnd/>
            <a:tailEnd/>
          </a:ln>
        </p:spPr>
      </p:pic>
      <p:sp>
        <p:nvSpPr>
          <p:cNvPr id="5" name="TextBox 4"/>
          <p:cNvSpPr txBox="1"/>
          <p:nvPr/>
        </p:nvSpPr>
        <p:spPr>
          <a:xfrm>
            <a:off x="338137" y="1438010"/>
            <a:ext cx="11515726" cy="1200329"/>
          </a:xfrm>
          <a:prstGeom prst="rect">
            <a:avLst/>
          </a:prstGeom>
          <a:noFill/>
        </p:spPr>
        <p:txBody>
          <a:bodyPr wrap="square" rtlCol="0">
            <a:spAutoFit/>
          </a:bodyPr>
          <a:lstStyle/>
          <a:p>
            <a:pPr algn="ctr"/>
            <a:r>
              <a:rPr lang="en-US" sz="2400" b="1" spc="50" dirty="0" smtClean="0">
                <a:ln w="0">
                  <a:solidFill>
                    <a:schemeClr val="bg2">
                      <a:lumMod val="25000"/>
                    </a:schemeClr>
                  </a:solidFill>
                </a:ln>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Cynthia Smith, Chief Legal &amp; Advocacy Officer</a:t>
            </a:r>
          </a:p>
          <a:p>
            <a:pPr algn="ctr"/>
            <a:r>
              <a:rPr lang="en-US" sz="2400" b="1" spc="50" dirty="0" smtClean="0">
                <a:ln w="0">
                  <a:solidFill>
                    <a:schemeClr val="bg2">
                      <a:lumMod val="25000"/>
                    </a:schemeClr>
                  </a:solidFill>
                </a:ln>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Ashley Lantz, Public Policy Director</a:t>
            </a:r>
            <a:br>
              <a:rPr lang="en-US" sz="2400" b="1" spc="50" dirty="0" smtClean="0">
                <a:ln w="0">
                  <a:solidFill>
                    <a:schemeClr val="bg2">
                      <a:lumMod val="25000"/>
                    </a:schemeClr>
                  </a:solidFill>
                </a:ln>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br>
            <a:endParaRPr lang="en-US" sz="2400" b="1" spc="50" dirty="0">
              <a:ln w="0">
                <a:solidFill>
                  <a:schemeClr val="bg2">
                    <a:lumMod val="25000"/>
                  </a:schemeClr>
                </a:solidFill>
              </a:ln>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21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482" y="335186"/>
            <a:ext cx="9825037" cy="989584"/>
          </a:xfrm>
        </p:spPr>
        <p:txBody>
          <a:bodyPr/>
          <a:lstStyle/>
          <a:p>
            <a:pPr algn="ctr"/>
            <a:r>
              <a:rPr lang="en-US" dirty="0" smtClean="0"/>
              <a:t>Annual Survey</a:t>
            </a:r>
            <a:endParaRPr lang="en-US" dirty="0"/>
          </a:p>
        </p:txBody>
      </p:sp>
      <p:sp>
        <p:nvSpPr>
          <p:cNvPr id="3" name="Content Placeholder 2"/>
          <p:cNvSpPr>
            <a:spLocks noGrp="1"/>
          </p:cNvSpPr>
          <p:nvPr>
            <p:ph idx="1"/>
          </p:nvPr>
        </p:nvSpPr>
        <p:spPr>
          <a:xfrm>
            <a:off x="612776" y="1324770"/>
            <a:ext cx="10515600" cy="4351338"/>
          </a:xfrm>
        </p:spPr>
        <p:txBody>
          <a:bodyPr>
            <a:noAutofit/>
          </a:bodyPr>
          <a:lstStyle/>
          <a:p>
            <a:pPr>
              <a:spcBef>
                <a:spcPts val="600"/>
              </a:spcBef>
              <a:spcAft>
                <a:spcPts val="600"/>
              </a:spcAft>
            </a:pPr>
            <a:r>
              <a:rPr lang="en-US" b="1" cap="small" dirty="0" smtClean="0"/>
              <a:t>Local Program Survey</a:t>
            </a:r>
            <a:r>
              <a:rPr lang="en-US" cap="small" dirty="0"/>
              <a:t>	</a:t>
            </a:r>
            <a:endParaRPr lang="en-US" cap="small" dirty="0" smtClean="0"/>
          </a:p>
          <a:p>
            <a:pPr marL="1143000" lvl="1" indent="-457200">
              <a:spcBef>
                <a:spcPts val="600"/>
              </a:spcBef>
              <a:spcAft>
                <a:spcPts val="600"/>
              </a:spcAft>
            </a:pPr>
            <a:r>
              <a:rPr lang="en-US" sz="2200" dirty="0">
                <a:solidFill>
                  <a:schemeClr val="bg1"/>
                </a:solidFill>
              </a:rPr>
              <a:t>O</a:t>
            </a:r>
            <a:r>
              <a:rPr lang="en-US" sz="2200" dirty="0" smtClean="0">
                <a:solidFill>
                  <a:schemeClr val="bg1"/>
                </a:solidFill>
              </a:rPr>
              <a:t>pened February 3</a:t>
            </a:r>
          </a:p>
          <a:p>
            <a:pPr marL="1143000" lvl="1" indent="-457200">
              <a:spcBef>
                <a:spcPts val="600"/>
              </a:spcBef>
              <a:spcAft>
                <a:spcPts val="600"/>
              </a:spcAft>
            </a:pPr>
            <a:r>
              <a:rPr lang="en-US" sz="2200" dirty="0" smtClean="0">
                <a:solidFill>
                  <a:schemeClr val="bg1"/>
                </a:solidFill>
              </a:rPr>
              <a:t>Deadline for submission was March 6 </a:t>
            </a:r>
          </a:p>
          <a:p>
            <a:pPr marL="1143000" lvl="1" indent="-457200">
              <a:spcBef>
                <a:spcPts val="600"/>
              </a:spcBef>
              <a:spcAft>
                <a:spcPts val="600"/>
              </a:spcAft>
            </a:pPr>
            <a:r>
              <a:rPr lang="en-US" sz="2200" dirty="0" smtClean="0">
                <a:solidFill>
                  <a:schemeClr val="bg1"/>
                </a:solidFill>
              </a:rPr>
              <a:t>State organizations have access to all local program survey information  </a:t>
            </a:r>
          </a:p>
          <a:p>
            <a:pPr marL="1143000" lvl="1" indent="-457200">
              <a:spcBef>
                <a:spcPts val="600"/>
              </a:spcBef>
              <a:spcAft>
                <a:spcPts val="600"/>
              </a:spcAft>
            </a:pPr>
            <a:r>
              <a:rPr lang="en-US" sz="2200" dirty="0">
                <a:solidFill>
                  <a:schemeClr val="bg1"/>
                </a:solidFill>
              </a:rPr>
              <a:t>Submission rate </a:t>
            </a:r>
            <a:r>
              <a:rPr lang="en-US" sz="2200" dirty="0" smtClean="0">
                <a:solidFill>
                  <a:schemeClr val="bg1"/>
                </a:solidFill>
              </a:rPr>
              <a:t>– 90-93% on key indicators</a:t>
            </a:r>
            <a:endParaRPr lang="en-US" sz="2200" dirty="0">
              <a:solidFill>
                <a:schemeClr val="bg1"/>
              </a:solidFill>
            </a:endParaRPr>
          </a:p>
          <a:p>
            <a:pPr>
              <a:spcBef>
                <a:spcPts val="600"/>
              </a:spcBef>
              <a:spcAft>
                <a:spcPts val="600"/>
              </a:spcAft>
            </a:pPr>
            <a:r>
              <a:rPr lang="en-US" b="1" cap="small" dirty="0" smtClean="0"/>
              <a:t>State Organization Survey</a:t>
            </a:r>
          </a:p>
          <a:p>
            <a:pPr marL="1143000" lvl="1" indent="-457200">
              <a:spcBef>
                <a:spcPts val="600"/>
              </a:spcBef>
              <a:spcAft>
                <a:spcPts val="600"/>
              </a:spcAft>
            </a:pPr>
            <a:r>
              <a:rPr lang="en-US" dirty="0">
                <a:solidFill>
                  <a:schemeClr val="bg1"/>
                </a:solidFill>
              </a:rPr>
              <a:t>W</a:t>
            </a:r>
            <a:r>
              <a:rPr lang="en-US" dirty="0" smtClean="0">
                <a:solidFill>
                  <a:schemeClr val="bg1"/>
                </a:solidFill>
              </a:rPr>
              <a:t>ill open </a:t>
            </a:r>
            <a:r>
              <a:rPr lang="en-US" dirty="0" smtClean="0">
                <a:solidFill>
                  <a:schemeClr val="bg1"/>
                </a:solidFill>
              </a:rPr>
              <a:t>in April</a:t>
            </a:r>
            <a:endParaRPr lang="en-US" dirty="0" smtClean="0">
              <a:solidFill>
                <a:schemeClr val="bg1"/>
              </a:solidFill>
            </a:endParaRPr>
          </a:p>
          <a:p>
            <a:pPr marL="1143000" lvl="1" indent="-457200">
              <a:spcBef>
                <a:spcPts val="600"/>
              </a:spcBef>
              <a:spcAft>
                <a:spcPts val="600"/>
              </a:spcAft>
            </a:pPr>
            <a:r>
              <a:rPr lang="en-US" dirty="0" smtClean="0">
                <a:solidFill>
                  <a:schemeClr val="bg1"/>
                </a:solidFill>
              </a:rPr>
              <a:t>Will contain both:</a:t>
            </a:r>
          </a:p>
          <a:p>
            <a:pPr marL="1714500" lvl="2" indent="-457200">
              <a:spcBef>
                <a:spcPts val="600"/>
              </a:spcBef>
              <a:spcAft>
                <a:spcPts val="600"/>
              </a:spcAft>
            </a:pPr>
            <a:r>
              <a:rPr lang="en-US" sz="2400" dirty="0" smtClean="0">
                <a:solidFill>
                  <a:schemeClr val="bg1"/>
                </a:solidFill>
              </a:rPr>
              <a:t>Questions regarding your state organization</a:t>
            </a:r>
          </a:p>
          <a:p>
            <a:pPr marL="1714500" lvl="2" indent="-457200">
              <a:spcBef>
                <a:spcPts val="600"/>
              </a:spcBef>
              <a:spcAft>
                <a:spcPts val="600"/>
              </a:spcAft>
            </a:pPr>
            <a:r>
              <a:rPr lang="en-US" sz="2400" dirty="0" smtClean="0">
                <a:solidFill>
                  <a:schemeClr val="bg1"/>
                </a:solidFill>
              </a:rPr>
              <a:t>Questions regarding your satisfaction with National CASA services and resources</a:t>
            </a:r>
            <a:endParaRPr lang="en-US" sz="2400" dirty="0">
              <a:solidFill>
                <a:schemeClr val="bg1"/>
              </a:solidFill>
            </a:endParaRPr>
          </a:p>
        </p:txBody>
      </p:sp>
      <p:pic>
        <p:nvPicPr>
          <p:cNvPr id="3076" name="Picture 4" descr="http://thumbs.gograph.com/gg61010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620" y="4326499"/>
            <a:ext cx="1849756" cy="208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51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482" y="335186"/>
            <a:ext cx="9825037" cy="989584"/>
          </a:xfrm>
        </p:spPr>
        <p:txBody>
          <a:bodyPr/>
          <a:lstStyle/>
          <a:p>
            <a:pPr algn="ctr"/>
            <a:r>
              <a:rPr lang="en-US" dirty="0" smtClean="0"/>
              <a:t>Enhancements to Communication</a:t>
            </a:r>
            <a:endParaRPr lang="en-US" dirty="0"/>
          </a:p>
        </p:txBody>
      </p:sp>
      <p:sp>
        <p:nvSpPr>
          <p:cNvPr id="3" name="Content Placeholder 2"/>
          <p:cNvSpPr>
            <a:spLocks noGrp="1"/>
          </p:cNvSpPr>
          <p:nvPr>
            <p:ph idx="1"/>
          </p:nvPr>
        </p:nvSpPr>
        <p:spPr>
          <a:xfrm>
            <a:off x="612776" y="1324770"/>
            <a:ext cx="10515600" cy="4351338"/>
          </a:xfrm>
        </p:spPr>
        <p:txBody>
          <a:bodyPr>
            <a:noAutofit/>
          </a:bodyPr>
          <a:lstStyle/>
          <a:p>
            <a:pPr>
              <a:spcBef>
                <a:spcPts val="600"/>
              </a:spcBef>
              <a:spcAft>
                <a:spcPts val="600"/>
              </a:spcAft>
            </a:pPr>
            <a:endParaRPr lang="en-US" b="1" cap="small" dirty="0" smtClean="0"/>
          </a:p>
          <a:p>
            <a:pPr>
              <a:spcBef>
                <a:spcPts val="600"/>
              </a:spcBef>
              <a:spcAft>
                <a:spcPts val="600"/>
              </a:spcAft>
            </a:pPr>
            <a:r>
              <a:rPr lang="en-US" b="1" cap="small" dirty="0" smtClean="0"/>
              <a:t>Beginning in April</a:t>
            </a:r>
            <a:endParaRPr lang="en-US" cap="small" dirty="0" smtClean="0"/>
          </a:p>
          <a:p>
            <a:pPr marL="1143000" lvl="1" indent="-457200">
              <a:spcBef>
                <a:spcPts val="600"/>
              </a:spcBef>
              <a:spcAft>
                <a:spcPts val="600"/>
              </a:spcAft>
            </a:pPr>
            <a:r>
              <a:rPr lang="en-US" dirty="0" smtClean="0">
                <a:solidFill>
                  <a:schemeClr val="bg1"/>
                </a:solidFill>
              </a:rPr>
              <a:t>CASA-GAL Update</a:t>
            </a:r>
          </a:p>
          <a:p>
            <a:pPr marL="1714500" lvl="2" indent="-457200">
              <a:spcBef>
                <a:spcPts val="600"/>
              </a:spcBef>
              <a:spcAft>
                <a:spcPts val="600"/>
              </a:spcAft>
            </a:pPr>
            <a:r>
              <a:rPr lang="en-US" dirty="0" smtClean="0">
                <a:solidFill>
                  <a:schemeClr val="bg1"/>
                </a:solidFill>
              </a:rPr>
              <a:t>Monthly Update to State Directors and Representatives</a:t>
            </a:r>
          </a:p>
          <a:p>
            <a:pPr marL="1714500" lvl="2" indent="-457200">
              <a:spcBef>
                <a:spcPts val="600"/>
              </a:spcBef>
              <a:spcAft>
                <a:spcPts val="600"/>
              </a:spcAft>
            </a:pPr>
            <a:r>
              <a:rPr lang="en-US" dirty="0" smtClean="0">
                <a:solidFill>
                  <a:schemeClr val="bg1"/>
                </a:solidFill>
              </a:rPr>
              <a:t>Monthly Update to Local Program Directors</a:t>
            </a:r>
          </a:p>
          <a:p>
            <a:pPr marL="1714500" lvl="2" indent="-457200">
              <a:spcBef>
                <a:spcPts val="600"/>
              </a:spcBef>
              <a:spcAft>
                <a:spcPts val="600"/>
              </a:spcAft>
            </a:pPr>
            <a:r>
              <a:rPr lang="en-US" dirty="0" smtClean="0">
                <a:solidFill>
                  <a:schemeClr val="bg1"/>
                </a:solidFill>
              </a:rPr>
              <a:t>Monthly Update to other stakeholders</a:t>
            </a:r>
          </a:p>
          <a:p>
            <a:pPr marL="1143000" lvl="1" indent="-457200">
              <a:spcBef>
                <a:spcPts val="600"/>
              </a:spcBef>
              <a:spcAft>
                <a:spcPts val="600"/>
              </a:spcAft>
            </a:pPr>
            <a:r>
              <a:rPr lang="en-US" dirty="0" smtClean="0">
                <a:solidFill>
                  <a:schemeClr val="bg1"/>
                </a:solidFill>
              </a:rPr>
              <a:t>Breakthrough news as necessary</a:t>
            </a:r>
          </a:p>
        </p:txBody>
      </p:sp>
    </p:spTree>
    <p:extLst>
      <p:ext uri="{BB962C8B-B14F-4D97-AF65-F5344CB8AC3E}">
        <p14:creationId xmlns:p14="http://schemas.microsoft.com/office/powerpoint/2010/main" val="3857882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3044280"/>
            <a:ext cx="10613571" cy="923330"/>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QUESTIONS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Tree>
    <p:extLst>
      <p:ext uri="{BB962C8B-B14F-4D97-AF65-F5344CB8AC3E}">
        <p14:creationId xmlns:p14="http://schemas.microsoft.com/office/powerpoint/2010/main" val="4261834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3044280"/>
            <a:ext cx="10613571" cy="923330"/>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Other Business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Tree>
    <p:extLst>
      <p:ext uri="{BB962C8B-B14F-4D97-AF65-F5344CB8AC3E}">
        <p14:creationId xmlns:p14="http://schemas.microsoft.com/office/powerpoint/2010/main" val="178592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dirty="0" smtClean="0"/>
              <a:t>Federal Funding Update</a:t>
            </a:r>
            <a:endParaRPr lang="en-US" cap="none" dirty="0"/>
          </a:p>
        </p:txBody>
      </p:sp>
      <p:sp>
        <p:nvSpPr>
          <p:cNvPr id="6" name="Rectangle 5"/>
          <p:cNvSpPr/>
          <p:nvPr/>
        </p:nvSpPr>
        <p:spPr>
          <a:xfrm>
            <a:off x="808522" y="1597794"/>
            <a:ext cx="10395375" cy="4773416"/>
          </a:xfrm>
          <a:prstGeom prst="rect">
            <a:avLst/>
          </a:prstGeom>
        </p:spPr>
        <p:txBody>
          <a:bodyPr/>
          <a:lstStyle/>
          <a:p>
            <a:pPr lvl="0" algn="l">
              <a:spcBef>
                <a:spcPts val="600"/>
              </a:spcBef>
              <a:spcAft>
                <a:spcPts val="600"/>
              </a:spcAft>
            </a:pPr>
            <a:r>
              <a:rPr lang="en-US" sz="2800" b="1" dirty="0" smtClean="0">
                <a:solidFill>
                  <a:schemeClr val="bg2"/>
                </a:solidFill>
                <a:latin typeface="Arial" panose="020B0604020202020204" pitchFamily="34" charset="0"/>
                <a:cs typeface="Arial" panose="020B0604020202020204" pitchFamily="34" charset="0"/>
              </a:rPr>
              <a:t>$12 Million Full Funding of CASA Program for FY 2016 </a:t>
            </a:r>
          </a:p>
          <a:p>
            <a:pPr marL="457200" lvl="0" indent="-457200" algn="l">
              <a:spcBef>
                <a:spcPts val="600"/>
              </a:spcBef>
              <a:spcAft>
                <a:spcPts val="600"/>
              </a:spcAft>
              <a:buFont typeface="Wingdings" panose="05000000000000000000" pitchFamily="2" charset="2"/>
              <a:buChar char="ü"/>
            </a:pPr>
            <a:endParaRPr lang="en-US" sz="800" b="1" dirty="0">
              <a:solidFill>
                <a:schemeClr val="bg2"/>
              </a:solidFill>
              <a:latin typeface="Arial" panose="020B0604020202020204" pitchFamily="34" charset="0"/>
              <a:cs typeface="Arial" panose="020B0604020202020204" pitchFamily="34" charset="0"/>
            </a:endParaRPr>
          </a:p>
          <a:p>
            <a:pPr marL="914400" lvl="1" indent="-457200">
              <a:spcBef>
                <a:spcPts val="600"/>
              </a:spcBef>
              <a:spcAft>
                <a:spcPts val="600"/>
              </a:spcAft>
              <a:buFont typeface="Wingdings" panose="05000000000000000000" pitchFamily="2" charset="2"/>
              <a:buChar char="ü"/>
            </a:pPr>
            <a:r>
              <a:rPr lang="en-US" sz="2400" b="1" dirty="0" smtClean="0">
                <a:solidFill>
                  <a:schemeClr val="bg2"/>
                </a:solidFill>
                <a:latin typeface="Arial" panose="020B0604020202020204" pitchFamily="34" charset="0"/>
                <a:cs typeface="Arial" panose="020B0604020202020204" pitchFamily="34" charset="0"/>
              </a:rPr>
              <a:t>Programmatic requests – nationwide collaboration</a:t>
            </a:r>
          </a:p>
          <a:p>
            <a:pPr marL="914400" lvl="1" indent="-457200">
              <a:spcBef>
                <a:spcPts val="600"/>
              </a:spcBef>
              <a:spcAft>
                <a:spcPts val="600"/>
              </a:spcAft>
              <a:buFont typeface="Wingdings" panose="05000000000000000000" pitchFamily="2" charset="2"/>
              <a:buChar char="ü"/>
            </a:pPr>
            <a:r>
              <a:rPr lang="en-US" sz="2400" b="1" dirty="0" smtClean="0">
                <a:solidFill>
                  <a:schemeClr val="bg2"/>
                </a:solidFill>
                <a:latin typeface="Arial" panose="020B0604020202020204" pitchFamily="34" charset="0"/>
                <a:cs typeface="Arial" panose="020B0604020202020204" pitchFamily="34" charset="0"/>
              </a:rPr>
              <a:t>Dear Colleague letters to CJS Appropriations Subcommittee</a:t>
            </a:r>
          </a:p>
          <a:p>
            <a:pPr marL="1371600" lvl="2" indent="-457200">
              <a:spcBef>
                <a:spcPts val="600"/>
              </a:spcBef>
              <a:spcAft>
                <a:spcPts val="600"/>
              </a:spcAft>
              <a:buFont typeface="Wingdings" panose="05000000000000000000" pitchFamily="2" charset="2"/>
              <a:buChar char="§"/>
            </a:pPr>
            <a:r>
              <a:rPr lang="en-US" sz="2000" b="1" dirty="0" smtClean="0">
                <a:solidFill>
                  <a:schemeClr val="bg2"/>
                </a:solidFill>
                <a:latin typeface="Arial" panose="020B0604020202020204" pitchFamily="34" charset="0"/>
                <a:cs typeface="Arial" panose="020B0604020202020204" pitchFamily="34" charset="0"/>
              </a:rPr>
              <a:t>58 </a:t>
            </a:r>
            <a:r>
              <a:rPr lang="en-US" sz="2000" b="1" dirty="0">
                <a:solidFill>
                  <a:schemeClr val="bg2"/>
                </a:solidFill>
                <a:latin typeface="Arial" panose="020B0604020202020204" pitchFamily="34" charset="0"/>
                <a:cs typeface="Arial" panose="020B0604020202020204" pitchFamily="34" charset="0"/>
              </a:rPr>
              <a:t>House members on Bass Dear Colleague letter</a:t>
            </a:r>
          </a:p>
          <a:p>
            <a:pPr marL="1371600" lvl="2" indent="-457200">
              <a:spcBef>
                <a:spcPts val="600"/>
              </a:spcBef>
              <a:spcAft>
                <a:spcPts val="600"/>
              </a:spcAft>
              <a:buFont typeface="Wingdings" panose="05000000000000000000" pitchFamily="2" charset="2"/>
              <a:buChar char="§"/>
            </a:pPr>
            <a:r>
              <a:rPr lang="en-US" sz="2000" b="1" dirty="0">
                <a:solidFill>
                  <a:schemeClr val="bg2"/>
                </a:solidFill>
                <a:latin typeface="Arial" panose="020B0604020202020204" pitchFamily="34" charset="0"/>
                <a:cs typeface="Arial" panose="020B0604020202020204" pitchFamily="34" charset="0"/>
              </a:rPr>
              <a:t>16 Senate members on Peters/Ayotte Dear Colleague letter</a:t>
            </a:r>
          </a:p>
          <a:p>
            <a:pPr marL="914400" lvl="1" indent="-457200">
              <a:spcBef>
                <a:spcPts val="600"/>
              </a:spcBef>
              <a:spcAft>
                <a:spcPts val="600"/>
              </a:spcAft>
              <a:buFont typeface="Wingdings" panose="05000000000000000000" pitchFamily="2" charset="2"/>
              <a:buChar char="ü"/>
            </a:pPr>
            <a:r>
              <a:rPr lang="en-US" sz="2400" b="1" dirty="0" smtClean="0">
                <a:solidFill>
                  <a:schemeClr val="bg2"/>
                </a:solidFill>
                <a:latin typeface="Arial" panose="020B0604020202020204" pitchFamily="34" charset="0"/>
                <a:cs typeface="Arial" panose="020B0604020202020204" pitchFamily="34" charset="0"/>
              </a:rPr>
              <a:t>Testimony to House and Senate CJS Subcommittees</a:t>
            </a:r>
          </a:p>
          <a:p>
            <a:pPr marL="914400" lvl="1" indent="-457200">
              <a:spcBef>
                <a:spcPts val="600"/>
              </a:spcBef>
              <a:spcAft>
                <a:spcPts val="600"/>
              </a:spcAft>
              <a:buFont typeface="Wingdings" panose="05000000000000000000" pitchFamily="2" charset="2"/>
              <a:buChar char="ü"/>
            </a:pPr>
            <a:r>
              <a:rPr lang="en-US" sz="2400" b="1" dirty="0" smtClean="0">
                <a:solidFill>
                  <a:schemeClr val="bg2"/>
                </a:solidFill>
                <a:latin typeface="Arial" panose="020B0604020202020204" pitchFamily="34" charset="0"/>
                <a:cs typeface="Arial" panose="020B0604020202020204" pitchFamily="34" charset="0"/>
              </a:rPr>
              <a:t>Next – Markup Hearing preparation</a:t>
            </a:r>
          </a:p>
          <a:p>
            <a:pPr marL="457200" indent="-457200">
              <a:spcBef>
                <a:spcPts val="600"/>
              </a:spcBef>
              <a:spcAft>
                <a:spcPts val="600"/>
              </a:spcAft>
              <a:buFont typeface="Wingdings" panose="05000000000000000000" pitchFamily="2" charset="2"/>
              <a:buChar char="§"/>
            </a:pPr>
            <a:endParaRPr lang="en-US" sz="20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75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7" y="443823"/>
            <a:ext cx="10515600" cy="1325563"/>
          </a:xfrm>
        </p:spPr>
        <p:txBody>
          <a:bodyPr>
            <a:normAutofit/>
          </a:bodyPr>
          <a:lstStyle/>
          <a:p>
            <a:r>
              <a:rPr lang="en-US" dirty="0" smtClean="0"/>
              <a:t>Hill Outreach</a:t>
            </a:r>
            <a:endParaRPr lang="en-US" cap="none" dirty="0"/>
          </a:p>
        </p:txBody>
      </p:sp>
      <p:sp>
        <p:nvSpPr>
          <p:cNvPr id="6" name="Rectangle 5"/>
          <p:cNvSpPr/>
          <p:nvPr/>
        </p:nvSpPr>
        <p:spPr>
          <a:xfrm>
            <a:off x="953619" y="1867301"/>
            <a:ext cx="9984957" cy="4503909"/>
          </a:xfrm>
          <a:prstGeom prst="rect">
            <a:avLst/>
          </a:prstGeom>
        </p:spPr>
        <p:txBody>
          <a:bodyPr/>
          <a:lstStyle/>
          <a:p>
            <a:pPr lvl="0" algn="l">
              <a:spcBef>
                <a:spcPts val="600"/>
              </a:spcBef>
              <a:spcAft>
                <a:spcPts val="600"/>
              </a:spcAft>
            </a:pPr>
            <a:r>
              <a:rPr lang="en-US" sz="2800" b="1" dirty="0" smtClean="0">
                <a:solidFill>
                  <a:schemeClr val="bg2"/>
                </a:solidFill>
                <a:latin typeface="Arial" panose="020B0604020202020204" pitchFamily="34" charset="0"/>
                <a:cs typeface="Arial" panose="020B0604020202020204" pitchFamily="34" charset="0"/>
              </a:rPr>
              <a:t>New “Luminate” Action Alert system</a:t>
            </a:r>
          </a:p>
          <a:p>
            <a:pPr marL="1828800" lvl="3" indent="-457200">
              <a:spcBef>
                <a:spcPts val="600"/>
              </a:spcBef>
              <a:spcAft>
                <a:spcPts val="600"/>
              </a:spcAft>
              <a:buFont typeface="Arial" panose="020B0604020202020204" pitchFamily="34" charset="0"/>
              <a:buChar char="•"/>
            </a:pPr>
            <a:r>
              <a:rPr lang="en-US" sz="2000" b="1" dirty="0" smtClean="0">
                <a:solidFill>
                  <a:schemeClr val="bg2"/>
                </a:solidFill>
                <a:latin typeface="Arial" panose="020B0604020202020204" pitchFamily="34" charset="0"/>
                <a:cs typeface="Arial" panose="020B0604020202020204" pitchFamily="34" charset="0"/>
              </a:rPr>
              <a:t>One-click constituent messages to elected officials </a:t>
            </a:r>
            <a:br>
              <a:rPr lang="en-US" sz="2000" b="1" dirty="0" smtClean="0">
                <a:solidFill>
                  <a:schemeClr val="bg2"/>
                </a:solidFill>
                <a:latin typeface="Arial" panose="020B0604020202020204" pitchFamily="34" charset="0"/>
                <a:cs typeface="Arial" panose="020B0604020202020204" pitchFamily="34" charset="0"/>
              </a:rPr>
            </a:br>
            <a:r>
              <a:rPr lang="en-US" sz="2000" b="1" dirty="0" smtClean="0">
                <a:solidFill>
                  <a:schemeClr val="bg2"/>
                </a:solidFill>
                <a:latin typeface="Arial" panose="020B0604020202020204" pitchFamily="34" charset="0"/>
                <a:cs typeface="Arial" panose="020B0604020202020204" pitchFamily="34" charset="0"/>
              </a:rPr>
              <a:t>in the House and Senate</a:t>
            </a:r>
          </a:p>
          <a:p>
            <a:pPr marL="1828800" lvl="3" indent="-457200">
              <a:spcBef>
                <a:spcPts val="600"/>
              </a:spcBef>
              <a:spcAft>
                <a:spcPts val="600"/>
              </a:spcAft>
              <a:buFont typeface="Arial" panose="020B0604020202020204" pitchFamily="34" charset="0"/>
              <a:buChar char="•"/>
            </a:pPr>
            <a:r>
              <a:rPr lang="en-US" sz="2000" b="1" dirty="0" smtClean="0">
                <a:solidFill>
                  <a:schemeClr val="bg2"/>
                </a:solidFill>
                <a:latin typeface="Arial" panose="020B0604020202020204" pitchFamily="34" charset="0"/>
                <a:cs typeface="Arial" panose="020B0604020202020204" pitchFamily="34" charset="0"/>
              </a:rPr>
              <a:t>Easy customization of a standard message</a:t>
            </a:r>
          </a:p>
          <a:p>
            <a:pPr marL="1828800" lvl="3" indent="-457200">
              <a:spcBef>
                <a:spcPts val="600"/>
              </a:spcBef>
              <a:spcAft>
                <a:spcPts val="600"/>
              </a:spcAft>
              <a:buFont typeface="Arial" panose="020B0604020202020204" pitchFamily="34" charset="0"/>
              <a:buChar char="•"/>
            </a:pPr>
            <a:r>
              <a:rPr lang="en-US" sz="2000" b="1" dirty="0" smtClean="0">
                <a:solidFill>
                  <a:schemeClr val="bg2"/>
                </a:solidFill>
                <a:latin typeface="Arial" panose="020B0604020202020204" pitchFamily="34" charset="0"/>
                <a:cs typeface="Arial" panose="020B0604020202020204" pitchFamily="34" charset="0"/>
              </a:rPr>
              <a:t>Social Media sharing</a:t>
            </a:r>
          </a:p>
          <a:p>
            <a:pPr marL="1828800" lvl="3" indent="-457200">
              <a:spcBef>
                <a:spcPts val="600"/>
              </a:spcBef>
              <a:spcAft>
                <a:spcPts val="600"/>
              </a:spcAft>
              <a:buFont typeface="Arial" panose="020B0604020202020204" pitchFamily="34" charset="0"/>
              <a:buChar char="•"/>
            </a:pPr>
            <a:r>
              <a:rPr lang="en-US" sz="2000" b="1" dirty="0">
                <a:solidFill>
                  <a:schemeClr val="bg2"/>
                </a:solidFill>
                <a:latin typeface="Arial" panose="020B0604020202020204" pitchFamily="34" charset="0"/>
                <a:cs typeface="Arial" panose="020B0604020202020204" pitchFamily="34" charset="0"/>
              </a:rPr>
              <a:t>Capable of monitoring response</a:t>
            </a:r>
          </a:p>
          <a:p>
            <a:pPr marL="1828800" lvl="3" indent="-457200">
              <a:spcBef>
                <a:spcPts val="600"/>
              </a:spcBef>
              <a:spcAft>
                <a:spcPts val="600"/>
              </a:spcAft>
              <a:buFont typeface="Arial" panose="020B0604020202020204" pitchFamily="34" charset="0"/>
              <a:buChar char="•"/>
            </a:pPr>
            <a:r>
              <a:rPr lang="en-US" sz="2000" b="1" dirty="0" smtClean="0">
                <a:solidFill>
                  <a:schemeClr val="bg2"/>
                </a:solidFill>
                <a:latin typeface="Arial" panose="020B0604020202020204" pitchFamily="34" charset="0"/>
                <a:cs typeface="Arial" panose="020B0604020202020204" pitchFamily="34" charset="0"/>
              </a:rPr>
              <a:t>Captures supporter information</a:t>
            </a:r>
          </a:p>
          <a:p>
            <a:pPr algn="ctr">
              <a:spcBef>
                <a:spcPts val="600"/>
              </a:spcBef>
              <a:spcAft>
                <a:spcPts val="600"/>
              </a:spcAft>
            </a:pPr>
            <a:endParaRPr lang="en-US" sz="1000" b="1" dirty="0" smtClean="0">
              <a:solidFill>
                <a:schemeClr val="bg2"/>
              </a:solidFill>
              <a:latin typeface="Arial" panose="020B0604020202020204" pitchFamily="34" charset="0"/>
              <a:cs typeface="Arial" panose="020B0604020202020204" pitchFamily="34" charset="0"/>
            </a:endParaRPr>
          </a:p>
          <a:p>
            <a:pPr algn="ctr">
              <a:spcBef>
                <a:spcPts val="600"/>
              </a:spcBef>
              <a:spcAft>
                <a:spcPts val="600"/>
              </a:spcAft>
            </a:pPr>
            <a:r>
              <a:rPr lang="en-US" sz="2400" b="1" dirty="0" smtClean="0">
                <a:solidFill>
                  <a:schemeClr val="bg2"/>
                </a:solidFill>
                <a:latin typeface="Arial" panose="020B0604020202020204" pitchFamily="34" charset="0"/>
                <a:cs typeface="Arial" panose="020B0604020202020204" pitchFamily="34" charset="0"/>
              </a:rPr>
              <a:t>3,663 email messages from CASA members partners and supporters were sent to Hill offices in Dear Colleague campaign</a:t>
            </a:r>
            <a:endParaRPr lang="en-US" sz="24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358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3044280"/>
            <a:ext cx="10613571" cy="923330"/>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QUESTIONS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Tree>
    <p:extLst>
      <p:ext uri="{BB962C8B-B14F-4D97-AF65-F5344CB8AC3E}">
        <p14:creationId xmlns:p14="http://schemas.microsoft.com/office/powerpoint/2010/main" val="250501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9215" y="1720096"/>
            <a:ext cx="10613571" cy="1754326"/>
          </a:xfrm>
          <a:prstGeom prst="rect">
            <a:avLst/>
          </a:prstGeom>
          <a:noFill/>
        </p:spPr>
        <p:txBody>
          <a:bodyPr wrap="square" rtlCol="0">
            <a:spAutoFit/>
          </a:bodyPr>
          <a:lstStyle/>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Working with </a:t>
            </a:r>
          </a:p>
          <a:p>
            <a:pPr algn="ctr"/>
            <a:r>
              <a:rPr lang="en-US" sz="5400" b="1" cap="small"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State Organizations</a:t>
            </a:r>
          </a:p>
        </p:txBody>
      </p:sp>
      <p:pic>
        <p:nvPicPr>
          <p:cNvPr id="11" name="Picture 10" descr="casa_Blue_Red_25.eps"/>
          <p:cNvPicPr>
            <a:picLocks noChangeAspect="1"/>
          </p:cNvPicPr>
          <p:nvPr/>
        </p:nvPicPr>
        <p:blipFill>
          <a:blip r:embed="rId3"/>
          <a:srcRect l="44035"/>
          <a:stretch>
            <a:fillRect/>
          </a:stretch>
        </p:blipFill>
        <p:spPr bwMode="auto">
          <a:xfrm>
            <a:off x="0" y="4572000"/>
            <a:ext cx="1428388" cy="2286000"/>
          </a:xfrm>
          <a:prstGeom prst="rect">
            <a:avLst/>
          </a:prstGeom>
          <a:noFill/>
          <a:ln w="9525">
            <a:noFill/>
            <a:miter lim="800000"/>
            <a:headEnd/>
            <a:tailEnd/>
          </a:ln>
        </p:spPr>
      </p:pic>
      <p:sp>
        <p:nvSpPr>
          <p:cNvPr id="5" name="TextBox 4"/>
          <p:cNvSpPr txBox="1"/>
          <p:nvPr/>
        </p:nvSpPr>
        <p:spPr>
          <a:xfrm>
            <a:off x="789215" y="3743369"/>
            <a:ext cx="10613571" cy="954107"/>
          </a:xfrm>
          <a:prstGeom prst="rect">
            <a:avLst/>
          </a:prstGeom>
          <a:noFill/>
        </p:spPr>
        <p:txBody>
          <a:bodyPr wrap="square" rtlCol="0">
            <a:spAutoFit/>
          </a:bodyPr>
          <a:lstStyle/>
          <a:p>
            <a:pPr algn="ctr"/>
            <a:r>
              <a:rPr lang="en-US" sz="2800"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Melissa O’Neill, State Steering Committee Co-Chair</a:t>
            </a:r>
          </a:p>
          <a:p>
            <a:pPr algn="ctr"/>
            <a:r>
              <a:rPr lang="en-US" sz="2800" dirty="0" smtClean="0">
                <a:ln w="0"/>
                <a:solidFill>
                  <a:schemeClr val="bg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John Wyble, Director of State Development</a:t>
            </a:r>
          </a:p>
        </p:txBody>
      </p:sp>
    </p:spTree>
    <p:extLst>
      <p:ext uri="{BB962C8B-B14F-4D97-AF65-F5344CB8AC3E}">
        <p14:creationId xmlns:p14="http://schemas.microsoft.com/office/powerpoint/2010/main" val="383525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496"/>
            <a:ext cx="10515600" cy="1325563"/>
          </a:xfrm>
        </p:spPr>
        <p:txBody>
          <a:bodyPr/>
          <a:lstStyle/>
          <a:p>
            <a:pPr algn="ctr"/>
            <a:r>
              <a:rPr lang="en-US" dirty="0"/>
              <a:t>State Steering Committee Update</a:t>
            </a:r>
          </a:p>
        </p:txBody>
      </p:sp>
      <p:sp>
        <p:nvSpPr>
          <p:cNvPr id="3" name="Content Placeholder 2"/>
          <p:cNvSpPr>
            <a:spLocks noGrp="1"/>
          </p:cNvSpPr>
          <p:nvPr>
            <p:ph idx="1"/>
          </p:nvPr>
        </p:nvSpPr>
        <p:spPr>
          <a:xfrm>
            <a:off x="838200" y="1951946"/>
            <a:ext cx="10515600" cy="4545651"/>
          </a:xfrm>
        </p:spPr>
        <p:txBody>
          <a:bodyPr>
            <a:normAutofit/>
          </a:bodyPr>
          <a:lstStyle/>
          <a:p>
            <a:endParaRPr lang="en-US" dirty="0" smtClean="0"/>
          </a:p>
          <a:p>
            <a:pPr marL="457200" indent="-457200" algn="just">
              <a:buFont typeface="Wingdings" panose="05000000000000000000" pitchFamily="2" charset="2"/>
              <a:buChar char="ü"/>
            </a:pPr>
            <a:r>
              <a:rPr lang="en-US" dirty="0" smtClean="0"/>
              <a:t>Update </a:t>
            </a:r>
            <a:r>
              <a:rPr lang="en-US" dirty="0" smtClean="0"/>
              <a:t>from March 2015 call</a:t>
            </a:r>
          </a:p>
          <a:p>
            <a:pPr marL="457200" indent="-457200" algn="just">
              <a:buFont typeface="Wingdings" panose="05000000000000000000" pitchFamily="2" charset="2"/>
              <a:buChar char="ü"/>
            </a:pPr>
            <a:endParaRPr lang="en-US" dirty="0" smtClean="0"/>
          </a:p>
          <a:p>
            <a:pPr marL="457200" indent="-457200" algn="just">
              <a:buFont typeface="Wingdings" panose="05000000000000000000" pitchFamily="2" charset="2"/>
              <a:buChar char="ü"/>
            </a:pPr>
            <a:r>
              <a:rPr lang="en-US" dirty="0" smtClean="0"/>
              <a:t>Categories of States </a:t>
            </a:r>
          </a:p>
          <a:p>
            <a:pPr marL="457200" indent="-457200" algn="just">
              <a:buFont typeface="Wingdings" panose="05000000000000000000" pitchFamily="2" charset="2"/>
              <a:buChar char="ü"/>
            </a:pPr>
            <a:endParaRPr lang="en-US" dirty="0"/>
          </a:p>
          <a:p>
            <a:pPr marL="457200" indent="-457200" algn="just">
              <a:buFont typeface="Wingdings" panose="05000000000000000000" pitchFamily="2" charset="2"/>
              <a:buChar char="ü"/>
            </a:pPr>
            <a:r>
              <a:rPr lang="en-US" dirty="0" smtClean="0"/>
              <a:t>Resource States </a:t>
            </a:r>
          </a:p>
          <a:p>
            <a:pPr marL="457200" indent="-457200" algn="just">
              <a:buFont typeface="Wingdings" panose="05000000000000000000" pitchFamily="2" charset="2"/>
              <a:buChar char="ü"/>
            </a:pPr>
            <a:endParaRPr lang="en-US" dirty="0" smtClean="0"/>
          </a:p>
          <a:p>
            <a:pPr marL="457200" indent="-457200" algn="just">
              <a:buFont typeface="Wingdings" panose="05000000000000000000" pitchFamily="2" charset="2"/>
              <a:buChar char="ü"/>
            </a:pPr>
            <a:r>
              <a:rPr lang="en-US" dirty="0" smtClean="0"/>
              <a:t>Identifying Highly Effective States </a:t>
            </a:r>
          </a:p>
          <a:p>
            <a:endParaRPr lang="en-US" dirty="0"/>
          </a:p>
        </p:txBody>
      </p:sp>
    </p:spTree>
    <p:extLst>
      <p:ext uri="{BB962C8B-B14F-4D97-AF65-F5344CB8AC3E}">
        <p14:creationId xmlns:p14="http://schemas.microsoft.com/office/powerpoint/2010/main" val="231530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700"/>
            <a:ext cx="10515600" cy="1126446"/>
          </a:xfrm>
        </p:spPr>
        <p:txBody>
          <a:bodyPr>
            <a:normAutofit/>
          </a:bodyPr>
          <a:lstStyle/>
          <a:p>
            <a:pPr algn="ctr"/>
            <a:r>
              <a:rPr lang="en-US" dirty="0" smtClean="0"/>
              <a:t>Categories of states </a:t>
            </a:r>
            <a:endParaRPr lang="en-US" dirty="0"/>
          </a:p>
        </p:txBody>
      </p:sp>
      <p:graphicFrame>
        <p:nvGraphicFramePr>
          <p:cNvPr id="4" name="Diagram 3"/>
          <p:cNvGraphicFramePr/>
          <p:nvPr>
            <p:extLst/>
          </p:nvPr>
        </p:nvGraphicFramePr>
        <p:xfrm>
          <a:off x="871677" y="1525567"/>
          <a:ext cx="10482123" cy="522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61154" y="4635692"/>
            <a:ext cx="256409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solidFill>
                  <a:schemeClr val="bg1"/>
                </a:solidFill>
                <a:latin typeface="Century Gothic" panose="020B0502020202020204"/>
              </a:rPr>
              <a:t>No infrastructure or staff</a:t>
            </a:r>
          </a:p>
          <a:p>
            <a:pPr marL="285750" indent="-285750">
              <a:buFont typeface="Wingdings" panose="05000000000000000000" pitchFamily="2" charset="2"/>
              <a:buChar char="§"/>
            </a:pPr>
            <a:r>
              <a:rPr lang="en-US" sz="1600" dirty="0" smtClean="0">
                <a:solidFill>
                  <a:schemeClr val="bg1"/>
                </a:solidFill>
                <a:latin typeface="Century Gothic" panose="020B0502020202020204"/>
              </a:rPr>
              <a:t>Limited or no capacity</a:t>
            </a:r>
          </a:p>
          <a:p>
            <a:pPr marL="285750" indent="-285750">
              <a:buFont typeface="Wingdings" panose="05000000000000000000" pitchFamily="2" charset="2"/>
              <a:buChar char="§"/>
            </a:pPr>
            <a:r>
              <a:rPr lang="en-US" sz="1600" dirty="0" smtClean="0">
                <a:solidFill>
                  <a:schemeClr val="bg1"/>
                </a:solidFill>
                <a:latin typeface="Century Gothic" panose="020B0502020202020204"/>
              </a:rPr>
              <a:t>Beginning  development or redevelopment</a:t>
            </a:r>
          </a:p>
          <a:p>
            <a:pPr marL="285750" indent="-285750">
              <a:buFont typeface="Wingdings" panose="05000000000000000000" pitchFamily="2" charset="2"/>
              <a:buChar char="§"/>
            </a:pPr>
            <a:endParaRPr lang="en-US" sz="1600" dirty="0">
              <a:solidFill>
                <a:prstClr val="black"/>
              </a:solidFill>
              <a:latin typeface="Century Gothic" panose="020B0502020202020204"/>
            </a:endParaRPr>
          </a:p>
        </p:txBody>
      </p:sp>
      <p:sp>
        <p:nvSpPr>
          <p:cNvPr id="6" name="TextBox 5"/>
          <p:cNvSpPr txBox="1"/>
          <p:nvPr/>
        </p:nvSpPr>
        <p:spPr>
          <a:xfrm>
            <a:off x="5085365" y="3776572"/>
            <a:ext cx="2493786"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solidFill>
                  <a:schemeClr val="bg1"/>
                </a:solidFill>
                <a:latin typeface="Century Gothic" panose="020B0502020202020204"/>
              </a:rPr>
              <a:t>Growth potential</a:t>
            </a:r>
          </a:p>
          <a:p>
            <a:pPr marL="285750" indent="-285750">
              <a:buFont typeface="Wingdings" panose="05000000000000000000" pitchFamily="2" charset="2"/>
              <a:buChar char="§"/>
            </a:pPr>
            <a:r>
              <a:rPr lang="en-US" sz="1600" dirty="0" smtClean="0">
                <a:solidFill>
                  <a:schemeClr val="bg1"/>
                </a:solidFill>
                <a:latin typeface="Century Gothic" panose="020B0502020202020204"/>
              </a:rPr>
              <a:t>State office capacity</a:t>
            </a:r>
          </a:p>
          <a:p>
            <a:pPr marL="285750" indent="-285750">
              <a:buFont typeface="Wingdings" panose="05000000000000000000" pitchFamily="2" charset="2"/>
              <a:buChar char="§"/>
            </a:pPr>
            <a:r>
              <a:rPr lang="en-US" sz="1600" dirty="0" smtClean="0">
                <a:solidFill>
                  <a:schemeClr val="bg1"/>
                </a:solidFill>
                <a:latin typeface="Century Gothic" panose="020B0502020202020204"/>
              </a:rPr>
              <a:t>Readiness to impact local programs</a:t>
            </a:r>
          </a:p>
          <a:p>
            <a:pPr marL="285750" indent="-285750">
              <a:buFont typeface="Wingdings" panose="05000000000000000000" pitchFamily="2" charset="2"/>
              <a:buChar char="§"/>
            </a:pPr>
            <a:r>
              <a:rPr lang="en-US" sz="1600" dirty="0" smtClean="0">
                <a:solidFill>
                  <a:schemeClr val="bg1"/>
                </a:solidFill>
                <a:latin typeface="Century Gothic" panose="020B0502020202020204"/>
              </a:rPr>
              <a:t>Advocacy</a:t>
            </a:r>
            <a:endParaRPr lang="en-US" sz="1600" dirty="0">
              <a:solidFill>
                <a:schemeClr val="bg1"/>
              </a:solidFill>
              <a:latin typeface="Century Gothic" panose="020B0502020202020204"/>
            </a:endParaRPr>
          </a:p>
        </p:txBody>
      </p:sp>
      <p:sp>
        <p:nvSpPr>
          <p:cNvPr id="8" name="TextBox 7"/>
          <p:cNvSpPr txBox="1"/>
          <p:nvPr/>
        </p:nvSpPr>
        <p:spPr>
          <a:xfrm>
            <a:off x="8667750" y="3213984"/>
            <a:ext cx="2606708"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solidFill>
                  <a:schemeClr val="bg1"/>
                </a:solidFill>
                <a:latin typeface="Century Gothic" panose="020B0502020202020204"/>
              </a:rPr>
              <a:t>Innovative program or practice</a:t>
            </a:r>
          </a:p>
          <a:p>
            <a:pPr marL="285750" indent="-285750">
              <a:buFont typeface="Wingdings" panose="05000000000000000000" pitchFamily="2" charset="2"/>
              <a:buChar char="§"/>
            </a:pPr>
            <a:r>
              <a:rPr lang="en-US" sz="1600" dirty="0" smtClean="0">
                <a:solidFill>
                  <a:schemeClr val="bg1"/>
                </a:solidFill>
                <a:latin typeface="Century Gothic" panose="020B0502020202020204"/>
              </a:rPr>
              <a:t>Continued discussion to identify criteria</a:t>
            </a:r>
            <a:endParaRPr lang="en-US" sz="1600" dirty="0">
              <a:solidFill>
                <a:schemeClr val="bg1"/>
              </a:solidFill>
              <a:latin typeface="Century Gothic" panose="020B0502020202020204"/>
            </a:endParaRPr>
          </a:p>
        </p:txBody>
      </p:sp>
    </p:spTree>
    <p:extLst>
      <p:ext uri="{BB962C8B-B14F-4D97-AF65-F5344CB8AC3E}">
        <p14:creationId xmlns:p14="http://schemas.microsoft.com/office/powerpoint/2010/main" val="1352099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TotalTime>
  <Words>1453</Words>
  <Application>Microsoft Office PowerPoint</Application>
  <PresentationFormat>Widescreen</PresentationFormat>
  <Paragraphs>349</Paragraphs>
  <Slides>33</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Courier New</vt:lpstr>
      <vt:lpstr>Georgia</vt:lpstr>
      <vt:lpstr>Wingdings</vt:lpstr>
      <vt:lpstr>Office Theme</vt:lpstr>
      <vt:lpstr>PowerPoint Presentation</vt:lpstr>
      <vt:lpstr> </vt:lpstr>
      <vt:lpstr>PowerPoint Presentation</vt:lpstr>
      <vt:lpstr>Federal Funding Update</vt:lpstr>
      <vt:lpstr>Hill Outreach</vt:lpstr>
      <vt:lpstr>PowerPoint Presentation</vt:lpstr>
      <vt:lpstr>PowerPoint Presentation</vt:lpstr>
      <vt:lpstr>State Steering Committee Update</vt:lpstr>
      <vt:lpstr>Categories of states </vt:lpstr>
      <vt:lpstr>Resource States </vt:lpstr>
      <vt:lpstr>Highly Effective States</vt:lpstr>
      <vt:lpstr>Grants Policy Discussion - Categories</vt:lpstr>
      <vt:lpstr>Grants Policy Discussion - Growth</vt:lpstr>
      <vt:lpstr>Grants Policy Discussion - Development</vt:lpstr>
      <vt:lpstr>Grants Policy Discussion - Resource</vt:lpstr>
      <vt:lpstr>Grants Policy Discussion – Local</vt:lpstr>
      <vt:lpstr>Grants Policy Discussion -   Strategic Investments</vt:lpstr>
      <vt:lpstr>State Needs Assessment Timeline</vt:lpstr>
      <vt:lpstr>PowerPoint Presentation</vt:lpstr>
      <vt:lpstr>PowerPoint Presentation</vt:lpstr>
      <vt:lpstr>New Model of Service Delivery</vt:lpstr>
      <vt:lpstr>Functional Units</vt:lpstr>
      <vt:lpstr>Member Services</vt:lpstr>
      <vt:lpstr>Member Services</vt:lpstr>
      <vt:lpstr>Menu of Services and Departmental Directory</vt:lpstr>
      <vt:lpstr>Support to State Organizations</vt:lpstr>
      <vt:lpstr>National CASA Conference Update</vt:lpstr>
      <vt:lpstr>National CASA Conference</vt:lpstr>
      <vt:lpstr>Quality Assurance</vt:lpstr>
      <vt:lpstr>Annual Survey</vt:lpstr>
      <vt:lpstr>Enhancements to Communication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Myrick</dc:creator>
  <cp:lastModifiedBy>Sally Erny</cp:lastModifiedBy>
  <cp:revision>181</cp:revision>
  <cp:lastPrinted>2015-04-06T16:33:27Z</cp:lastPrinted>
  <dcterms:created xsi:type="dcterms:W3CDTF">2014-11-18T21:24:25Z</dcterms:created>
  <dcterms:modified xsi:type="dcterms:W3CDTF">2015-04-06T16:59:34Z</dcterms:modified>
</cp:coreProperties>
</file>