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  <p:sldMasterId id="2147484407" r:id="rId5"/>
  </p:sldMasterIdLst>
  <p:notesMasterIdLst>
    <p:notesMasterId r:id="rId27"/>
  </p:notesMasterIdLst>
  <p:handoutMasterIdLst>
    <p:handoutMasterId r:id="rId28"/>
  </p:handoutMasterIdLst>
  <p:sldIdLst>
    <p:sldId id="261" r:id="rId6"/>
    <p:sldId id="308" r:id="rId7"/>
    <p:sldId id="372" r:id="rId8"/>
    <p:sldId id="307" r:id="rId9"/>
    <p:sldId id="352" r:id="rId10"/>
    <p:sldId id="357" r:id="rId11"/>
    <p:sldId id="361" r:id="rId12"/>
    <p:sldId id="364" r:id="rId13"/>
    <p:sldId id="363" r:id="rId14"/>
    <p:sldId id="362" r:id="rId15"/>
    <p:sldId id="345" r:id="rId16"/>
    <p:sldId id="289" r:id="rId17"/>
    <p:sldId id="367" r:id="rId18"/>
    <p:sldId id="365" r:id="rId19"/>
    <p:sldId id="368" r:id="rId20"/>
    <p:sldId id="369" r:id="rId21"/>
    <p:sldId id="370" r:id="rId22"/>
    <p:sldId id="371" r:id="rId23"/>
    <p:sldId id="366" r:id="rId24"/>
    <p:sldId id="297" r:id="rId25"/>
    <p:sldId id="298" r:id="rId26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7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2898"/>
    </p:cViewPr>
  </p:sorter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7B7FB52-F715-4F5E-8E56-54C669BA8211}" type="datetimeFigureOut">
              <a:rPr lang="en-US"/>
              <a:t>8/30/2016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9D3B0C7-9A35-4A01-94E6-BCA70A26D3F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A2FF6F4-E233-455C-AC9B-80C0A9A91A8A}" type="datetimeFigureOut">
              <a:rPr lang="en-US"/>
              <a:t>8/30/2016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160038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0FA3906-5EC9-4029-BF49-DDD886D78639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A279-D9BA-44B7-8765-846F1853E878}" type="datetime1">
              <a:rPr lang="en-US" smtClean="0"/>
              <a:t>8/30/2016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3A97-8085-4939-9651-20DB6B088BFE}" type="datetime1">
              <a:rPr lang="en-US" smtClean="0"/>
              <a:t>8/30/2016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482DF-3E3D-49B4-817A-E6B3C672C736}" type="datetime1">
              <a:rPr lang="en-US" smtClean="0"/>
              <a:t>8/30/2016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F6C25959-08B7-48F2-A4FC-3C376925898A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26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1EF7-3166-4C54-A397-7B8A184EBEEA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64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3DD5-690F-40B7-BDF6-D8B98162309D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374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F5CD-BDD3-4E29-A3D5-C307D0717A10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35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4FC-408C-4B16-9947-84DFBD4E019D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47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D059D-D345-4BF6-A6C8-F9C34FCDB9B3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90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FD05-A6DE-4F54-AECA-1346F61C20CD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3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24E4-BE29-4AF9-B9A7-737E71263176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5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964A-8B69-4807-92D7-78A910FD0A53}" type="datetime1">
              <a:rPr lang="en-US" smtClean="0"/>
              <a:t>8/30/2016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281C-7912-40DB-866D-B41C70E6D4D4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62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58B3-7E1A-4C02-8610-CDBB915DBD54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52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61BF-B98B-4A23-93A6-4C948093C861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22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A7A8-E5EC-49D5-8D58-FBCEB820AB5D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149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8332-098E-46D7-9698-3247A3E0F7EC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071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FAB1-240B-4A66-96EA-A4A46C2CF220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8600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3C8D-1652-414D-9350-54226B3B3EC3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351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EB84-8228-4484-B10E-55CEAC452AA6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024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428E-FED2-4CCA-BFB1-00A828E9FED8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731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0"/>
            <a:ext cx="12219092" cy="930442"/>
          </a:xfrm>
          <a:prstGeom prst="rect">
            <a:avLst/>
          </a:prstGeom>
          <a:solidFill>
            <a:srgbClr val="DA29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00" y="105228"/>
            <a:ext cx="2005505" cy="719986"/>
          </a:xfrm>
          <a:prstGeom prst="rect">
            <a:avLst/>
          </a:prstGeom>
        </p:spPr>
      </p:pic>
      <p:sp>
        <p:nvSpPr>
          <p:cNvPr id="9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1177469"/>
            <a:ext cx="10972801" cy="76199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4000" b="1" i="0" cap="all" baseline="0">
                <a:solidFill>
                  <a:srgbClr val="00396B"/>
                </a:solidFill>
                <a:latin typeface="Geometr415 Md BT" panose="020B0602020204020303" pitchFamily="34" charset="0"/>
                <a:cs typeface="Geometr415 Md BT" panose="020B0602020204020303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2"/>
          </p:nvPr>
        </p:nvSpPr>
        <p:spPr>
          <a:xfrm>
            <a:off x="609600" y="2007485"/>
            <a:ext cx="11050387" cy="495478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FontTx/>
              <a:buNone/>
              <a:defRPr sz="3200" b="0" i="0" cap="none" baseline="0">
                <a:solidFill>
                  <a:srgbClr val="646464"/>
                </a:solidFill>
                <a:latin typeface="Georgia" panose="02040502050405020303" pitchFamily="18" charset="0"/>
              </a:defRPr>
            </a:lvl1pPr>
            <a:lvl2pPr marL="365737" indent="182868">
              <a:spcBef>
                <a:spcPts val="0"/>
              </a:spcBef>
              <a:buClr>
                <a:srgbClr val="00396B"/>
              </a:buClr>
              <a:buFont typeface="Arial"/>
              <a:buChar char="•"/>
              <a:defRPr sz="2800" baseline="0">
                <a:solidFill>
                  <a:srgbClr val="646464"/>
                </a:solidFill>
                <a:latin typeface="Georgia" panose="02040502050405020303" pitchFamily="18" charset="0"/>
              </a:defRPr>
            </a:lvl2pPr>
            <a:lvl3pPr marL="777190" indent="-137151">
              <a:spcBef>
                <a:spcPts val="432"/>
              </a:spcBef>
              <a:buClr>
                <a:srgbClr val="00396B"/>
              </a:buClr>
              <a:buSzPct val="90000"/>
              <a:buFont typeface="Symbol" panose="05050102010706020507" pitchFamily="18" charset="2"/>
              <a:buChar char="-"/>
              <a:defRPr sz="2400" b="0" i="1" baseline="0">
                <a:solidFill>
                  <a:srgbClr val="646464"/>
                </a:solidFill>
                <a:latin typeface="Georgia" panose="02040502050405020303" pitchFamily="18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6404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44CF-88BB-4625-B0A3-A73F95388BBD}" type="datetime1">
              <a:rPr lang="en-US" smtClean="0"/>
              <a:t>8/30/2016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" y="0"/>
            <a:ext cx="12219092" cy="930442"/>
          </a:xfrm>
          <a:prstGeom prst="rect">
            <a:avLst/>
          </a:prstGeom>
          <a:solidFill>
            <a:srgbClr val="6464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6" tIns="34288" rIns="68576" bIns="34288" anchor="ctr"/>
          <a:lstStyle/>
          <a:p>
            <a:pPr algn="ctr" defTabSz="342900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01" y="105228"/>
            <a:ext cx="2005505" cy="719986"/>
          </a:xfrm>
          <a:prstGeom prst="rect">
            <a:avLst/>
          </a:prstGeom>
        </p:spPr>
      </p:pic>
      <p:sp>
        <p:nvSpPr>
          <p:cNvPr id="9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2" y="1177471"/>
            <a:ext cx="10972801" cy="76199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3000" b="1" i="0" cap="all" baseline="0">
                <a:solidFill>
                  <a:srgbClr val="00396B"/>
                </a:solidFill>
                <a:latin typeface="Geometr415 Md BT" panose="020B0602020204020303" pitchFamily="34" charset="0"/>
                <a:cs typeface="Geometr415 Md BT" panose="020B0602020204020303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2"/>
          </p:nvPr>
        </p:nvSpPr>
        <p:spPr>
          <a:xfrm>
            <a:off x="609601" y="2007485"/>
            <a:ext cx="11050387" cy="495478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FontTx/>
              <a:buNone/>
              <a:defRPr sz="2400" b="0" i="0" cap="none" baseline="0">
                <a:solidFill>
                  <a:srgbClr val="646464"/>
                </a:solidFill>
                <a:latin typeface="Georgia" panose="02040502050405020303" pitchFamily="18" charset="0"/>
              </a:defRPr>
            </a:lvl1pPr>
            <a:lvl2pPr marL="274303" indent="137151">
              <a:spcBef>
                <a:spcPts val="0"/>
              </a:spcBef>
              <a:buClr>
                <a:srgbClr val="00396B"/>
              </a:buClr>
              <a:buFont typeface="Arial"/>
              <a:buChar char="•"/>
              <a:defRPr sz="2100" baseline="0">
                <a:solidFill>
                  <a:srgbClr val="646464"/>
                </a:solidFill>
                <a:latin typeface="Georgia" panose="02040502050405020303" pitchFamily="18" charset="0"/>
              </a:defRPr>
            </a:lvl2pPr>
            <a:lvl3pPr marL="582893" indent="-102863">
              <a:spcBef>
                <a:spcPts val="324"/>
              </a:spcBef>
              <a:buClr>
                <a:srgbClr val="00396B"/>
              </a:buClr>
              <a:buSzPct val="90000"/>
              <a:buFont typeface="Symbol" panose="05050102010706020507" pitchFamily="18" charset="2"/>
              <a:buChar char="-"/>
              <a:defRPr sz="1800" b="0" i="1" baseline="0">
                <a:solidFill>
                  <a:srgbClr val="646464"/>
                </a:solidFill>
                <a:latin typeface="Georgia" panose="02040502050405020303" pitchFamily="18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574015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" y="0"/>
            <a:ext cx="12219092" cy="930442"/>
          </a:xfrm>
          <a:prstGeom prst="rect">
            <a:avLst/>
          </a:prstGeom>
          <a:solidFill>
            <a:srgbClr val="0A45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6" tIns="34288" rIns="68576" bIns="34288" anchor="ctr"/>
          <a:lstStyle/>
          <a:p>
            <a:pPr algn="ctr" defTabSz="342900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01" y="105228"/>
            <a:ext cx="2005505" cy="719986"/>
          </a:xfrm>
          <a:prstGeom prst="rect">
            <a:avLst/>
          </a:prstGeom>
        </p:spPr>
      </p:pic>
      <p:sp>
        <p:nvSpPr>
          <p:cNvPr id="9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2" y="1177471"/>
            <a:ext cx="10972801" cy="76199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3000" b="1" i="0" cap="all" baseline="0">
                <a:solidFill>
                  <a:srgbClr val="DA291C"/>
                </a:solidFill>
                <a:latin typeface="Geometr415 Md BT" panose="020B0602020204020303" pitchFamily="34" charset="0"/>
                <a:cs typeface="Geometr415 Md BT" panose="020B0602020204020303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2"/>
          </p:nvPr>
        </p:nvSpPr>
        <p:spPr>
          <a:xfrm>
            <a:off x="609601" y="2007485"/>
            <a:ext cx="11050387" cy="495478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FontTx/>
              <a:buNone/>
              <a:defRPr sz="2400" b="0" i="0" cap="none" baseline="0">
                <a:solidFill>
                  <a:srgbClr val="646464"/>
                </a:solidFill>
                <a:latin typeface="Georgia" panose="02040502050405020303" pitchFamily="18" charset="0"/>
              </a:defRPr>
            </a:lvl1pPr>
            <a:lvl2pPr marL="274303" indent="137151">
              <a:spcBef>
                <a:spcPts val="0"/>
              </a:spcBef>
              <a:buClr>
                <a:srgbClr val="00396B"/>
              </a:buClr>
              <a:buFont typeface="Arial"/>
              <a:buChar char="•"/>
              <a:defRPr sz="2100" baseline="0">
                <a:solidFill>
                  <a:srgbClr val="646464"/>
                </a:solidFill>
                <a:latin typeface="Georgia" panose="02040502050405020303" pitchFamily="18" charset="0"/>
              </a:defRPr>
            </a:lvl2pPr>
            <a:lvl3pPr marL="582893" indent="-102863">
              <a:spcBef>
                <a:spcPts val="324"/>
              </a:spcBef>
              <a:buClr>
                <a:srgbClr val="00396B"/>
              </a:buClr>
              <a:buSzPct val="90000"/>
              <a:buFont typeface="Symbol" panose="05050102010706020507" pitchFamily="18" charset="2"/>
              <a:buChar char="-"/>
              <a:defRPr sz="1800" b="0" i="1" baseline="0">
                <a:solidFill>
                  <a:srgbClr val="646464"/>
                </a:solidFill>
                <a:latin typeface="Georgia" panose="02040502050405020303" pitchFamily="18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4497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331-9473-4C4D-B76F-4F0E225CACB4}" type="datetime1">
              <a:rPr lang="en-US" smtClean="0"/>
              <a:t>8/30/2016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43C1-2532-4F0F-B42E-AC6D0591C377}" type="datetime1">
              <a:rPr lang="en-US" smtClean="0"/>
              <a:t>8/30/2016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2BFE-C85B-4832-A2D2-626FF98EDF30}" type="datetime1">
              <a:rPr lang="en-US" smtClean="0"/>
              <a:t>8/30/2016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476C-8E1F-4240-9191-E4B92CB2906F}" type="datetime1">
              <a:rPr lang="en-US" smtClean="0"/>
              <a:t>8/30/2016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9A92-43E1-4545-B102-85137C427FDC}" type="datetime1">
              <a:rPr lang="en-US" smtClean="0"/>
              <a:t>8/30/2016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E3770-26D7-4FE3-A132-021E78E085B6}" type="datetime1">
              <a:rPr lang="en-US" smtClean="0"/>
              <a:t>8/30/2016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DB6164-FA06-4B10-AF70-823AF5C0423E}" type="datetime1">
              <a:rPr lang="en-US" smtClean="0"/>
              <a:t>8/30/2016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0E9B038-4FBC-4C9E-BFFB-5FFCE10E107F}" type="datetime1">
              <a:rPr lang="en-US" smtClean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6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  <p:sldLayoutId id="2147484415" r:id="rId8"/>
    <p:sldLayoutId id="2147484416" r:id="rId9"/>
    <p:sldLayoutId id="2147484417" r:id="rId10"/>
    <p:sldLayoutId id="2147484418" r:id="rId11"/>
    <p:sldLayoutId id="2147484419" r:id="rId12"/>
    <p:sldLayoutId id="2147484420" r:id="rId13"/>
    <p:sldLayoutId id="2147484421" r:id="rId14"/>
    <p:sldLayoutId id="2147484422" r:id="rId15"/>
    <p:sldLayoutId id="2147484423" r:id="rId16"/>
    <p:sldLayoutId id="2147484424" r:id="rId17"/>
    <p:sldLayoutId id="2147484425" r:id="rId18"/>
    <p:sldLayoutId id="2147484426" r:id="rId19"/>
    <p:sldLayoutId id="2147484427" r:id="rId2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735" y="2475346"/>
            <a:ext cx="9799372" cy="1202908"/>
          </a:xfrm>
        </p:spPr>
        <p:txBody>
          <a:bodyPr/>
          <a:lstStyle/>
          <a:p>
            <a:r>
              <a:rPr lang="en-US" b="1" dirty="0"/>
              <a:t>State Leadership Council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8009" y="3816798"/>
            <a:ext cx="8825658" cy="376511"/>
          </a:xfrm>
        </p:spPr>
        <p:txBody>
          <a:bodyPr/>
          <a:lstStyle/>
          <a:p>
            <a:r>
              <a:rPr lang="en-US" dirty="0"/>
              <a:t>July 27 2016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7257" y="4762314"/>
            <a:ext cx="2072820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68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Highly Effective State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66128"/>
            <a:ext cx="9793782" cy="4270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/>
              <a:t>Service: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400" dirty="0"/>
          </a:p>
          <a:p>
            <a:pPr lvl="0"/>
            <a:r>
              <a:rPr lang="en-US" sz="2400" b="1" dirty="0"/>
              <a:t>Effective and efficient delivery of core services </a:t>
            </a:r>
            <a:endParaRPr lang="en-US" sz="2400" dirty="0"/>
          </a:p>
          <a:p>
            <a:pPr lvl="0"/>
            <a:r>
              <a:rPr lang="en-US" sz="2400" b="1" dirty="0"/>
              <a:t>Capacity to meet local program needs in a quality manner</a:t>
            </a:r>
            <a:endParaRPr lang="en-US" sz="2400" dirty="0"/>
          </a:p>
          <a:p>
            <a:pPr lvl="0"/>
            <a:r>
              <a:rPr lang="en-US" sz="2400" b="1" dirty="0"/>
              <a:t>Executes an ongoing practice of assessing need and evaluating service delivery</a:t>
            </a:r>
          </a:p>
          <a:p>
            <a:pPr lvl="0"/>
            <a:r>
              <a:rPr lang="en-US" sz="2400" b="1" dirty="0"/>
              <a:t>Continuously improves the quality of services and leadership it provides</a:t>
            </a:r>
            <a:endParaRPr lang="en-US" sz="2400" dirty="0"/>
          </a:p>
          <a:p>
            <a:pPr marL="0" indent="0">
              <a:buNone/>
            </a:pPr>
            <a:endParaRPr lang="en-US" sz="24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b="1" dirty="0"/>
          </a:p>
          <a:p>
            <a:pPr lvl="1"/>
            <a:endParaRPr lang="en-US" sz="2200" b="1" dirty="0"/>
          </a:p>
          <a:p>
            <a:pPr lvl="1"/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36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Highly Effective State Organizations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7832" y="2249905"/>
            <a:ext cx="10924673" cy="4447728"/>
          </a:xfrm>
        </p:spPr>
        <p:txBody>
          <a:bodyPr>
            <a:noAutofit/>
          </a:bodyPr>
          <a:lstStyle/>
          <a:p>
            <a:pPr lvl="1"/>
            <a:endParaRPr lang="en-US" sz="1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1"/>
            <a:endParaRPr lang="en-US" sz="1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  <a:latin typeface="+mj-lt"/>
              </a:rPr>
              <a:t>Discussion, questions and comments 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  <a:latin typeface="+mj-lt"/>
              </a:rPr>
              <a:t>Vote on definition</a:t>
            </a:r>
          </a:p>
          <a:p>
            <a:endParaRPr lang="en-US" sz="2400" b="1" dirty="0">
              <a:latin typeface="Georgia" panose="02040502050405020303" pitchFamily="18" charset="0"/>
            </a:endParaRPr>
          </a:p>
          <a:p>
            <a:endParaRPr lang="en-US" sz="2000" b="1" dirty="0"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pic>
        <p:nvPicPr>
          <p:cNvPr id="7" name="Picture 2" descr="http://worldartsme.com/images/board-of-trustees-clipar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334" y="3580858"/>
            <a:ext cx="4210792" cy="291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584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832" y="973668"/>
            <a:ext cx="10852483" cy="706964"/>
          </a:xfrm>
        </p:spPr>
        <p:txBody>
          <a:bodyPr/>
          <a:lstStyle/>
          <a:p>
            <a:pPr algn="ctr"/>
            <a:r>
              <a:rPr lang="en-US" b="1" dirty="0"/>
              <a:t>2016 National CASA Grants’ Program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757" y="2561206"/>
            <a:ext cx="10517498" cy="3739109"/>
          </a:xfrm>
        </p:spPr>
        <p:txBody>
          <a:bodyPr>
            <a:noAutofit/>
          </a:bodyPr>
          <a:lstStyle/>
          <a:p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Categories for applications available: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Capacity building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Development (new and renewal)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Growth (new and renewal)</a:t>
            </a:r>
          </a:p>
          <a:p>
            <a:pPr lvl="1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832" y="973668"/>
            <a:ext cx="10852483" cy="706964"/>
          </a:xfrm>
        </p:spPr>
        <p:txBody>
          <a:bodyPr/>
          <a:lstStyle/>
          <a:p>
            <a:pPr algn="ctr"/>
            <a:r>
              <a:rPr lang="en-US" b="1" dirty="0"/>
              <a:t>2016 National CASA Grants’ Program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757" y="2561206"/>
            <a:ext cx="10517498" cy="3739109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Tentative timeline: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July 29 – grant applications available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August 29 – grant applications due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September 16 – grant awards announced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September 30 – grant terms and conditions due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October 1 – grants begin </a:t>
            </a:r>
          </a:p>
          <a:p>
            <a:pPr lvl="1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92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832" y="973668"/>
            <a:ext cx="10852483" cy="706964"/>
          </a:xfrm>
        </p:spPr>
        <p:txBody>
          <a:bodyPr/>
          <a:lstStyle/>
          <a:p>
            <a:pPr algn="ctr"/>
            <a:r>
              <a:rPr lang="en-US" b="1" dirty="0"/>
              <a:t>Growth Plan Initiative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757" y="2561206"/>
            <a:ext cx="10517498" cy="3739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Growth Materials and Resources</a:t>
            </a:r>
          </a:p>
          <a:p>
            <a:r>
              <a:rPr lang="en-US" sz="2800" b="1" dirty="0"/>
              <a:t>Spreadsheet to use with local programs/or state wide programs:</a:t>
            </a:r>
          </a:p>
          <a:p>
            <a:pPr lvl="1"/>
            <a:r>
              <a:rPr lang="en-US" sz="2600" b="1" dirty="0"/>
              <a:t>Formulas built in</a:t>
            </a:r>
          </a:p>
          <a:p>
            <a:pPr lvl="1"/>
            <a:r>
              <a:rPr lang="en-US" sz="2600" b="1" dirty="0"/>
              <a:t>Historical data</a:t>
            </a:r>
          </a:p>
          <a:p>
            <a:pPr lvl="1"/>
            <a:r>
              <a:rPr lang="en-US" sz="2600" b="1" dirty="0"/>
              <a:t>Cost analysis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Explosion 1 5"/>
          <p:cNvSpPr/>
          <p:nvPr/>
        </p:nvSpPr>
        <p:spPr>
          <a:xfrm rot="864702">
            <a:off x="6800649" y="3835104"/>
            <a:ext cx="4056770" cy="2723818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Thank you to Texas CASA</a:t>
            </a:r>
          </a:p>
        </p:txBody>
      </p:sp>
    </p:spTree>
    <p:extLst>
      <p:ext uri="{BB962C8B-B14F-4D97-AF65-F5344CB8AC3E}">
        <p14:creationId xmlns:p14="http://schemas.microsoft.com/office/powerpoint/2010/main" val="2691760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832" y="973668"/>
            <a:ext cx="10852483" cy="706964"/>
          </a:xfrm>
        </p:spPr>
        <p:txBody>
          <a:bodyPr/>
          <a:lstStyle/>
          <a:p>
            <a:pPr algn="ctr"/>
            <a:r>
              <a:rPr lang="en-US" b="1" dirty="0"/>
              <a:t>Growth Plan Initiative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757" y="2561206"/>
            <a:ext cx="10517498" cy="3739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Growth Materials and Resources </a:t>
            </a:r>
            <a:r>
              <a:rPr lang="en-US" sz="2000" b="1" i="1" dirty="0">
                <a:solidFill>
                  <a:schemeClr val="tx1"/>
                </a:solidFill>
              </a:rPr>
              <a:t>(continued)</a:t>
            </a:r>
          </a:p>
          <a:p>
            <a:r>
              <a:rPr lang="en-US" sz="2800" b="1" dirty="0"/>
              <a:t>Spreadsheet/Analysis recommendations for state organizations</a:t>
            </a:r>
          </a:p>
          <a:p>
            <a:r>
              <a:rPr lang="en-US" sz="2800" b="1" dirty="0"/>
              <a:t>	Impact growth will have on state organization</a:t>
            </a:r>
          </a:p>
          <a:p>
            <a:r>
              <a:rPr lang="en-US" sz="2800" b="1" dirty="0"/>
              <a:t>	Questions to frame your thinking</a:t>
            </a:r>
          </a:p>
          <a:p>
            <a:r>
              <a:rPr lang="en-US" sz="2800" b="1" dirty="0"/>
              <a:t>Templates for the statewide growth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82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53964"/>
              </p:ext>
            </p:extLst>
          </p:nvPr>
        </p:nvGraphicFramePr>
        <p:xfrm>
          <a:off x="304797" y="1018549"/>
          <a:ext cx="11054081" cy="5713947"/>
        </p:xfrm>
        <a:graphic>
          <a:graphicData uri="http://schemas.openxmlformats.org/drawingml/2006/table">
            <a:tbl>
              <a:tblPr/>
              <a:tblGrid>
                <a:gridCol w="4019662">
                  <a:extLst>
                    <a:ext uri="{9D8B030D-6E8A-4147-A177-3AD203B41FA5}">
                      <a16:colId xmlns:a16="http://schemas.microsoft.com/office/drawing/2014/main" xmlns="" val="2265291121"/>
                    </a:ext>
                  </a:extLst>
                </a:gridCol>
                <a:gridCol w="1004917">
                  <a:extLst>
                    <a:ext uri="{9D8B030D-6E8A-4147-A177-3AD203B41FA5}">
                      <a16:colId xmlns:a16="http://schemas.microsoft.com/office/drawing/2014/main" xmlns="" val="2604366566"/>
                    </a:ext>
                  </a:extLst>
                </a:gridCol>
                <a:gridCol w="1004917">
                  <a:extLst>
                    <a:ext uri="{9D8B030D-6E8A-4147-A177-3AD203B41FA5}">
                      <a16:colId xmlns:a16="http://schemas.microsoft.com/office/drawing/2014/main" xmlns="" val="2324937807"/>
                    </a:ext>
                  </a:extLst>
                </a:gridCol>
                <a:gridCol w="1004917">
                  <a:extLst>
                    <a:ext uri="{9D8B030D-6E8A-4147-A177-3AD203B41FA5}">
                      <a16:colId xmlns:a16="http://schemas.microsoft.com/office/drawing/2014/main" xmlns="" val="535182330"/>
                    </a:ext>
                  </a:extLst>
                </a:gridCol>
                <a:gridCol w="1004917">
                  <a:extLst>
                    <a:ext uri="{9D8B030D-6E8A-4147-A177-3AD203B41FA5}">
                      <a16:colId xmlns:a16="http://schemas.microsoft.com/office/drawing/2014/main" xmlns="" val="1101161218"/>
                    </a:ext>
                  </a:extLst>
                </a:gridCol>
                <a:gridCol w="1004917">
                  <a:extLst>
                    <a:ext uri="{9D8B030D-6E8A-4147-A177-3AD203B41FA5}">
                      <a16:colId xmlns:a16="http://schemas.microsoft.com/office/drawing/2014/main" xmlns="" val="4000509347"/>
                    </a:ext>
                  </a:extLst>
                </a:gridCol>
                <a:gridCol w="1004917">
                  <a:extLst>
                    <a:ext uri="{9D8B030D-6E8A-4147-A177-3AD203B41FA5}">
                      <a16:colId xmlns:a16="http://schemas.microsoft.com/office/drawing/2014/main" xmlns="" val="293722838"/>
                    </a:ext>
                  </a:extLst>
                </a:gridCol>
                <a:gridCol w="1004917">
                  <a:extLst>
                    <a:ext uri="{9D8B030D-6E8A-4147-A177-3AD203B41FA5}">
                      <a16:colId xmlns:a16="http://schemas.microsoft.com/office/drawing/2014/main" xmlns="" val="1288085746"/>
                    </a:ext>
                  </a:extLst>
                </a:gridCol>
              </a:tblGrid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Historical Data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4057610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Children in Care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6629522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Children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1,024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919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980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975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907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677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741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5806140"/>
                  </a:ext>
                </a:extLst>
              </a:tr>
              <a:tr h="376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Change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-  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(105)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61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(5)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(68)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(230)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64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1404157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Change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-25%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9433312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Change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2490728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0594856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active volunteers each year: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3623823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6776177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Volunteers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100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102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109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150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122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160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160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4956367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Change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-  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2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7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41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(28)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38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-  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821339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Change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6283961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Change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8358635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4636044"/>
                  </a:ext>
                </a:extLst>
              </a:tr>
              <a:tr h="1910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children served by program each year: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641615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3377330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Children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115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120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168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170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200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210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211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7309835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Change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-  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5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48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2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10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6363469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Change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968665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Change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4149445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5072253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Revenue each year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4482886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1257598"/>
                  </a:ext>
                </a:extLst>
              </a:tr>
              <a:tr h="376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Revenue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250,000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225,000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200,000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260,000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262,000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275,000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270,000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9327897"/>
                  </a:ext>
                </a:extLst>
              </a:tr>
              <a:tr h="376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Change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-  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(25,000)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(25,000)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60,000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2,000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13,000 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(5,000)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3120464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Change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0371861"/>
                  </a:ext>
                </a:extLst>
              </a:tr>
              <a:tr h="19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Change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57" marR="5557" marT="555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2%</a:t>
                      </a:r>
                    </a:p>
                  </a:txBody>
                  <a:tcPr marL="5557" marR="5557" marT="5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6639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650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378530"/>
              </p:ext>
            </p:extLst>
          </p:nvPr>
        </p:nvGraphicFramePr>
        <p:xfrm>
          <a:off x="619760" y="1198879"/>
          <a:ext cx="10962640" cy="4692827"/>
        </p:xfrm>
        <a:graphic>
          <a:graphicData uri="http://schemas.openxmlformats.org/drawingml/2006/table">
            <a:tbl>
              <a:tblPr/>
              <a:tblGrid>
                <a:gridCol w="3986412">
                  <a:extLst>
                    <a:ext uri="{9D8B030D-6E8A-4147-A177-3AD203B41FA5}">
                      <a16:colId xmlns:a16="http://schemas.microsoft.com/office/drawing/2014/main" xmlns="" val="3533266431"/>
                    </a:ext>
                  </a:extLst>
                </a:gridCol>
                <a:gridCol w="996604">
                  <a:extLst>
                    <a:ext uri="{9D8B030D-6E8A-4147-A177-3AD203B41FA5}">
                      <a16:colId xmlns:a16="http://schemas.microsoft.com/office/drawing/2014/main" xmlns="" val="1765011543"/>
                    </a:ext>
                  </a:extLst>
                </a:gridCol>
                <a:gridCol w="996604">
                  <a:extLst>
                    <a:ext uri="{9D8B030D-6E8A-4147-A177-3AD203B41FA5}">
                      <a16:colId xmlns:a16="http://schemas.microsoft.com/office/drawing/2014/main" xmlns="" val="3987321237"/>
                    </a:ext>
                  </a:extLst>
                </a:gridCol>
                <a:gridCol w="996604">
                  <a:extLst>
                    <a:ext uri="{9D8B030D-6E8A-4147-A177-3AD203B41FA5}">
                      <a16:colId xmlns:a16="http://schemas.microsoft.com/office/drawing/2014/main" xmlns="" val="1048809619"/>
                    </a:ext>
                  </a:extLst>
                </a:gridCol>
                <a:gridCol w="996604">
                  <a:extLst>
                    <a:ext uri="{9D8B030D-6E8A-4147-A177-3AD203B41FA5}">
                      <a16:colId xmlns:a16="http://schemas.microsoft.com/office/drawing/2014/main" xmlns="" val="4244782414"/>
                    </a:ext>
                  </a:extLst>
                </a:gridCol>
                <a:gridCol w="996604">
                  <a:extLst>
                    <a:ext uri="{9D8B030D-6E8A-4147-A177-3AD203B41FA5}">
                      <a16:colId xmlns:a16="http://schemas.microsoft.com/office/drawing/2014/main" xmlns="" val="1152469092"/>
                    </a:ext>
                  </a:extLst>
                </a:gridCol>
                <a:gridCol w="996604">
                  <a:extLst>
                    <a:ext uri="{9D8B030D-6E8A-4147-A177-3AD203B41FA5}">
                      <a16:colId xmlns:a16="http://schemas.microsoft.com/office/drawing/2014/main" xmlns="" val="2871233394"/>
                    </a:ext>
                  </a:extLst>
                </a:gridCol>
                <a:gridCol w="996604">
                  <a:extLst>
                    <a:ext uri="{9D8B030D-6E8A-4147-A177-3AD203B41FA5}">
                      <a16:colId xmlns:a16="http://schemas.microsoft.com/office/drawing/2014/main" xmlns="" val="928972700"/>
                    </a:ext>
                  </a:extLst>
                </a:gridCol>
              </a:tblGrid>
              <a:tr h="293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Projections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8203429"/>
                  </a:ext>
                </a:extLst>
              </a:tr>
              <a:tr h="577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Percentage of annual growth projected by program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7423823"/>
                  </a:ext>
                </a:extLst>
              </a:tr>
              <a:tr h="293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Goal by % of children to serve annually: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197736"/>
                  </a:ext>
                </a:extLst>
              </a:tr>
              <a:tr h="293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Goal by % of cases served by staff: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7654100"/>
                  </a:ext>
                </a:extLst>
              </a:tr>
              <a:tr h="293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Assigned Volunteers in FY 2015: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2530189"/>
                  </a:ext>
                </a:extLst>
              </a:tr>
              <a:tr h="293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Trained Volunteers in FY 2015: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598657"/>
                  </a:ext>
                </a:extLst>
              </a:tr>
              <a:tr h="293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# of cases served per volunteer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6273808"/>
                  </a:ext>
                </a:extLst>
              </a:tr>
              <a:tr h="293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Retention Rate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4816514"/>
                  </a:ext>
                </a:extLst>
              </a:tr>
              <a:tr h="293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Supervisor Salary Growth: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9370105"/>
                  </a:ext>
                </a:extLst>
              </a:tr>
              <a:tr h="293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Growth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3933189"/>
                  </a:ext>
                </a:extLst>
              </a:tr>
              <a:tr h="293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2942849"/>
                  </a:ext>
                </a:extLst>
              </a:tr>
              <a:tr h="293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Demographics of children served: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549836"/>
                  </a:ext>
                </a:extLst>
              </a:tr>
              <a:tr h="293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Hispanic</a:t>
                      </a:r>
                    </a:p>
                  </a:txBody>
                  <a:tcPr marL="2857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9970338"/>
                  </a:ext>
                </a:extLst>
              </a:tr>
              <a:tr h="293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Afr. Am.</a:t>
                      </a:r>
                    </a:p>
                  </a:txBody>
                  <a:tcPr marL="2857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9866563"/>
                  </a:ext>
                </a:extLst>
              </a:tr>
              <a:tr h="293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Caucasian</a:t>
                      </a:r>
                    </a:p>
                  </a:txBody>
                  <a:tcPr marL="2857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103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095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246087"/>
              </p:ext>
            </p:extLst>
          </p:nvPr>
        </p:nvGraphicFramePr>
        <p:xfrm>
          <a:off x="477522" y="1380565"/>
          <a:ext cx="10840719" cy="4180815"/>
        </p:xfrm>
        <a:graphic>
          <a:graphicData uri="http://schemas.openxmlformats.org/drawingml/2006/table">
            <a:tbl>
              <a:tblPr/>
              <a:tblGrid>
                <a:gridCol w="3942079">
                  <a:extLst>
                    <a:ext uri="{9D8B030D-6E8A-4147-A177-3AD203B41FA5}">
                      <a16:colId xmlns:a16="http://schemas.microsoft.com/office/drawing/2014/main" xmlns="" val="2687471865"/>
                    </a:ext>
                  </a:extLst>
                </a:gridCol>
                <a:gridCol w="985520">
                  <a:extLst>
                    <a:ext uri="{9D8B030D-6E8A-4147-A177-3AD203B41FA5}">
                      <a16:colId xmlns:a16="http://schemas.microsoft.com/office/drawing/2014/main" xmlns="" val="2227868185"/>
                    </a:ext>
                  </a:extLst>
                </a:gridCol>
                <a:gridCol w="985520">
                  <a:extLst>
                    <a:ext uri="{9D8B030D-6E8A-4147-A177-3AD203B41FA5}">
                      <a16:colId xmlns:a16="http://schemas.microsoft.com/office/drawing/2014/main" xmlns="" val="2534422629"/>
                    </a:ext>
                  </a:extLst>
                </a:gridCol>
                <a:gridCol w="985520">
                  <a:extLst>
                    <a:ext uri="{9D8B030D-6E8A-4147-A177-3AD203B41FA5}">
                      <a16:colId xmlns:a16="http://schemas.microsoft.com/office/drawing/2014/main" xmlns="" val="1547656497"/>
                    </a:ext>
                  </a:extLst>
                </a:gridCol>
                <a:gridCol w="985520">
                  <a:extLst>
                    <a:ext uri="{9D8B030D-6E8A-4147-A177-3AD203B41FA5}">
                      <a16:colId xmlns:a16="http://schemas.microsoft.com/office/drawing/2014/main" xmlns="" val="2451369704"/>
                    </a:ext>
                  </a:extLst>
                </a:gridCol>
                <a:gridCol w="985520">
                  <a:extLst>
                    <a:ext uri="{9D8B030D-6E8A-4147-A177-3AD203B41FA5}">
                      <a16:colId xmlns:a16="http://schemas.microsoft.com/office/drawing/2014/main" xmlns="" val="58299554"/>
                    </a:ext>
                  </a:extLst>
                </a:gridCol>
                <a:gridCol w="985520">
                  <a:extLst>
                    <a:ext uri="{9D8B030D-6E8A-4147-A177-3AD203B41FA5}">
                      <a16:colId xmlns:a16="http://schemas.microsoft.com/office/drawing/2014/main" xmlns="" val="451004468"/>
                    </a:ext>
                  </a:extLst>
                </a:gridCol>
                <a:gridCol w="985520">
                  <a:extLst>
                    <a:ext uri="{9D8B030D-6E8A-4147-A177-3AD203B41FA5}">
                      <a16:colId xmlns:a16="http://schemas.microsoft.com/office/drawing/2014/main" xmlns="" val="1322646913"/>
                    </a:ext>
                  </a:extLst>
                </a:gridCol>
              </a:tblGrid>
              <a:tr h="29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Projections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7709519"/>
                  </a:ext>
                </a:extLst>
              </a:tr>
              <a:tr h="29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Estimated Children in State Care per 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8050331"/>
                  </a:ext>
                </a:extLst>
              </a:tr>
              <a:tr h="29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Estimated # of CPS Cases per 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296606"/>
                  </a:ext>
                </a:extLst>
              </a:tr>
              <a:tr h="588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Goal: # of CPS Children served by CASA Program Per 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3186665"/>
                  </a:ext>
                </a:extLst>
              </a:tr>
              <a:tr h="29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Goal: Total # of Assigned Volunteers Per 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134566"/>
                  </a:ext>
                </a:extLst>
              </a:tr>
              <a:tr h="29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# of Supervisors required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1688309"/>
                  </a:ext>
                </a:extLst>
              </a:tr>
              <a:tr h="29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Salary per 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1764603"/>
                  </a:ext>
                </a:extLst>
              </a:tr>
              <a:tr h="29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# of Cases Served by CASA Staff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3044193"/>
                  </a:ext>
                </a:extLst>
              </a:tr>
              <a:tr h="29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# of Volunteers needed to replace staff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000281"/>
                  </a:ext>
                </a:extLst>
              </a:tr>
              <a:tr h="29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# of Volunteers to Train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6551034"/>
                  </a:ext>
                </a:extLst>
              </a:tr>
              <a:tr h="29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# of Hispanic Volunteers to recruit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2153636"/>
                  </a:ext>
                </a:extLst>
              </a:tr>
              <a:tr h="29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# of African American Volunteers to recruit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2449098"/>
                  </a:ext>
                </a:extLst>
              </a:tr>
              <a:tr h="299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# of Caucasian Volunteers to recruit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1146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672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832" y="973668"/>
            <a:ext cx="10852483" cy="706964"/>
          </a:xfrm>
        </p:spPr>
        <p:txBody>
          <a:bodyPr/>
          <a:lstStyle/>
          <a:p>
            <a:pPr algn="ctr"/>
            <a:r>
              <a:rPr lang="en-US" b="1" dirty="0"/>
              <a:t>Growth Plan Initiative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757" y="2561206"/>
            <a:ext cx="10517498" cy="3739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Next Steps/SLC Review</a:t>
            </a:r>
          </a:p>
          <a:p>
            <a:r>
              <a:rPr lang="en-US" sz="2800" b="1" dirty="0"/>
              <a:t>Finish draft of spreadsheet to use with local programs/statewide</a:t>
            </a:r>
          </a:p>
          <a:p>
            <a:r>
              <a:rPr lang="en-US" sz="2800" b="1" dirty="0"/>
              <a:t>State organization analysis resource</a:t>
            </a:r>
          </a:p>
          <a:p>
            <a:r>
              <a:rPr lang="en-US" sz="2800" b="1" dirty="0"/>
              <a:t>Templates</a:t>
            </a:r>
          </a:p>
          <a:p>
            <a:r>
              <a:rPr lang="en-US" sz="2800" b="1" dirty="0"/>
              <a:t>Roll out plan/package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1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Welcome, Roll Call and Introductions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7832" y="2249905"/>
            <a:ext cx="10924673" cy="4447728"/>
          </a:xfrm>
        </p:spPr>
        <p:txBody>
          <a:bodyPr>
            <a:noAutofit/>
          </a:bodyPr>
          <a:lstStyle/>
          <a:p>
            <a:pPr lvl="1"/>
            <a:endParaRPr lang="en-US" sz="1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1"/>
            <a:endParaRPr lang="en-US" sz="1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Welcome, Roll Call and Introductions </a:t>
            </a:r>
          </a:p>
          <a:p>
            <a:pPr marL="457200" lvl="1" indent="0">
              <a:buNone/>
            </a:pPr>
            <a:endParaRPr 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440" y="3476721"/>
            <a:ext cx="4170179" cy="310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747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881" y="888999"/>
            <a:ext cx="3850333" cy="1750823"/>
          </a:xfrm>
        </p:spPr>
        <p:txBody>
          <a:bodyPr/>
          <a:lstStyle/>
          <a:p>
            <a:pPr algn="ctr"/>
            <a:r>
              <a:rPr lang="en-US" sz="2800" b="1" dirty="0">
                <a:latin typeface="Georgia" panose="02040502050405020303" pitchFamily="18" charset="0"/>
              </a:rPr>
              <a:t>Reflecting on today’s call</a:t>
            </a:r>
            <a:br>
              <a:rPr lang="en-US" sz="2800" b="1" dirty="0">
                <a:latin typeface="Georgia" panose="02040502050405020303" pitchFamily="18" charset="0"/>
              </a:rPr>
            </a:br>
            <a:endParaRPr lang="en-US" b="1" dirty="0">
              <a:solidFill>
                <a:srgbClr val="92D05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6664" y="6413325"/>
            <a:ext cx="1841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47990" y="1385930"/>
            <a:ext cx="58428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92D050"/>
              </a:buClr>
            </a:pPr>
            <a:r>
              <a:rPr lang="en-US" sz="2400" b="1" dirty="0">
                <a:latin typeface="Century Gothic" panose="020B0502020202020204" pitchFamily="34" charset="0"/>
              </a:rPr>
              <a:t>What are the take aways from today’s call?</a:t>
            </a:r>
          </a:p>
          <a:p>
            <a:pPr marL="742950" lvl="1" indent="-285750">
              <a:lnSpc>
                <a:spcPct val="150000"/>
              </a:lnSpc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en-US" sz="2400" b="1" dirty="0">
                <a:latin typeface="Century Gothic" panose="020B0502020202020204" pitchFamily="34" charset="0"/>
              </a:rPr>
              <a:t>Next Steps</a:t>
            </a:r>
          </a:p>
          <a:p>
            <a:pPr marL="742950" lvl="1" indent="-285750">
              <a:lnSpc>
                <a:spcPct val="150000"/>
              </a:lnSpc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en-US" sz="2400" b="1" dirty="0">
                <a:latin typeface="Century Gothic" panose="020B0502020202020204" pitchFamily="34" charset="0"/>
              </a:rPr>
              <a:t>What worked well today?</a:t>
            </a:r>
          </a:p>
          <a:p>
            <a:pPr marL="742950" lvl="1" indent="-285750">
              <a:lnSpc>
                <a:spcPct val="150000"/>
              </a:lnSpc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en-US" sz="2400" b="1" dirty="0">
                <a:latin typeface="Century Gothic" panose="020B0502020202020204" pitchFamily="34" charset="0"/>
              </a:rPr>
              <a:t>How can we improve future calls?</a:t>
            </a:r>
          </a:p>
          <a:p>
            <a:pPr marL="742950" lvl="1" indent="-285750">
              <a:lnSpc>
                <a:spcPct val="150000"/>
              </a:lnSpc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en-US" sz="2400" b="1" dirty="0">
                <a:latin typeface="Century Gothic" panose="020B0502020202020204" pitchFamily="34" charset="0"/>
              </a:rPr>
              <a:t>Other feedback or discussion?</a:t>
            </a:r>
          </a:p>
          <a:p>
            <a:pPr marL="285750" indent="-285750"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en-US" b="1" dirty="0">
              <a:latin typeface="Georgia" panose="02040502050405020303" pitchFamily="18" charset="0"/>
            </a:endParaRPr>
          </a:p>
          <a:p>
            <a:pPr>
              <a:buClr>
                <a:srgbClr val="92D050"/>
              </a:buClr>
            </a:pPr>
            <a:endParaRPr lang="en-US" dirty="0"/>
          </a:p>
          <a:p>
            <a:pPr marL="285750" indent="-285750">
              <a:buClr>
                <a:srgbClr val="92D050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27" y="2998444"/>
            <a:ext cx="3700087" cy="246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165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8008" y="5373441"/>
            <a:ext cx="4682427" cy="3765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white"/>
                </a:solidFill>
              </a:rPr>
              <a:pPr/>
              <a:t>21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6307" y="4990914"/>
            <a:ext cx="2072820" cy="98763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gray">
          <a:xfrm>
            <a:off x="822930" y="1177603"/>
            <a:ext cx="9955010" cy="6671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/>
              <a:t>A Look Ahead:  </a:t>
            </a:r>
          </a:p>
          <a:p>
            <a:r>
              <a:rPr lang="en-US" sz="2200" b="1" dirty="0"/>
              <a:t>	</a:t>
            </a:r>
            <a:r>
              <a:rPr lang="en-US" sz="2200" b="1" i="1" dirty="0"/>
              <a:t>Next Meeting – Wednesday, August 31 from 1-3 p.m. eastern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1118008" y="4200525"/>
            <a:ext cx="7483982" cy="5617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i="1" dirty="0"/>
              <a:t>Thank you for your leadership and service!</a:t>
            </a:r>
          </a:p>
        </p:txBody>
      </p:sp>
    </p:spTree>
    <p:extLst>
      <p:ext uri="{BB962C8B-B14F-4D97-AF65-F5344CB8AC3E}">
        <p14:creationId xmlns:p14="http://schemas.microsoft.com/office/powerpoint/2010/main" val="226150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4953" y="2458143"/>
            <a:ext cx="9740574" cy="4239490"/>
          </a:xfrm>
        </p:spPr>
        <p:txBody>
          <a:bodyPr>
            <a:noAutofit/>
          </a:bodyPr>
          <a:lstStyle/>
          <a:p>
            <a:pPr lvl="1"/>
            <a:endParaRPr lang="en-US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1"/>
            <a:r>
              <a:rPr lang="en-US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Welcome, Roll Call and Introductions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Highly Effective State Organizations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2016 National CASA Grants’ Program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Growth Plan Initiative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Meeting Evaluation and Wrap Up</a:t>
            </a:r>
          </a:p>
          <a:p>
            <a:pPr marL="457200" lvl="1" indent="0">
              <a:buNone/>
            </a:pPr>
            <a:endParaRPr lang="en-US" sz="22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en-US" sz="2400" b="1" dirty="0">
              <a:latin typeface="Georgia" panose="02040502050405020303" pitchFamily="18" charset="0"/>
            </a:endParaRPr>
          </a:p>
          <a:p>
            <a:endParaRPr lang="en-US" sz="2000" b="1" dirty="0"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8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4953" y="2458143"/>
            <a:ext cx="9740574" cy="4239490"/>
          </a:xfrm>
        </p:spPr>
        <p:txBody>
          <a:bodyPr>
            <a:noAutofit/>
          </a:bodyPr>
          <a:lstStyle/>
          <a:p>
            <a:pPr lvl="1"/>
            <a:endParaRPr lang="en-US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1"/>
            <a:r>
              <a:rPr lang="en-US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Welcome, Roll Call and Introductions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Highly Effective State Organizations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2016 National CASA Grants’ Program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Growth Plan Initiative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Meeting Evaluation and Wrap Up</a:t>
            </a:r>
          </a:p>
          <a:p>
            <a:pPr marL="457200" lvl="1" indent="0">
              <a:buNone/>
            </a:pPr>
            <a:endParaRPr lang="en-US" sz="22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en-US" sz="2400" b="1" dirty="0">
              <a:latin typeface="Georgia" panose="02040502050405020303" pitchFamily="18" charset="0"/>
            </a:endParaRPr>
          </a:p>
          <a:p>
            <a:endParaRPr lang="en-US" sz="2000" b="1" dirty="0"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52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Highly Effective State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793782" cy="3416300"/>
          </a:xfrm>
        </p:spPr>
        <p:txBody>
          <a:bodyPr>
            <a:normAutofit fontScale="77500" lnSpcReduction="20000"/>
          </a:bodyPr>
          <a:lstStyle/>
          <a:p>
            <a:endParaRPr lang="en-US" sz="2400" b="1" dirty="0"/>
          </a:p>
          <a:p>
            <a:r>
              <a:rPr lang="en-US" sz="2800" b="1" dirty="0"/>
              <a:t>State Leadership Council met, solicited feedback over a period of months and created </a:t>
            </a:r>
            <a:r>
              <a:rPr lang="en-US" sz="2800" b="1" i="1" dirty="0"/>
              <a:t>profiles</a:t>
            </a:r>
            <a:r>
              <a:rPr lang="en-US" sz="2800" b="1" dirty="0"/>
              <a:t> of highly effective state organizations</a:t>
            </a:r>
          </a:p>
          <a:p>
            <a:r>
              <a:rPr lang="en-US" sz="2800" b="1" dirty="0"/>
              <a:t>Draft definition developed at June 29 SLC meeting</a:t>
            </a:r>
          </a:p>
          <a:p>
            <a:r>
              <a:rPr lang="en-US" sz="2800" b="1" dirty="0"/>
              <a:t>Draft definition presented at July 11 State Directors‘ and Representatives' meeting</a:t>
            </a:r>
          </a:p>
          <a:p>
            <a:r>
              <a:rPr lang="en-US" sz="2800" b="1" dirty="0"/>
              <a:t>Comment period through July 25 – no additional comments received</a:t>
            </a:r>
          </a:p>
          <a:p>
            <a:pPr marL="0" indent="0">
              <a:buNone/>
            </a:pPr>
            <a:endParaRPr lang="en-US" sz="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9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Highly Effective State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66128"/>
            <a:ext cx="9793782" cy="3653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Final definition for consideration:</a:t>
            </a:r>
          </a:p>
          <a:p>
            <a:pPr marL="0" indent="0">
              <a:buNone/>
            </a:pPr>
            <a:endParaRPr lang="en-US" sz="24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A highly effective state organization has an identified and accountable governing structure and a skilled staff who advance the CASA/GAL mission, inspire an environment which fosters network-wide unity, and provide required core services, innovative initiatives and a blueprint for statewide growth.</a:t>
            </a:r>
          </a:p>
          <a:p>
            <a:pPr marL="0" indent="0">
              <a:buNone/>
            </a:pPr>
            <a:endParaRPr lang="en-US" sz="4400" b="1" dirty="0"/>
          </a:p>
          <a:p>
            <a:pPr lvl="1"/>
            <a:endParaRPr lang="en-US" sz="2200" b="1" dirty="0"/>
          </a:p>
          <a:p>
            <a:pPr lvl="1"/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272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Highly Effective State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215299"/>
            <a:ext cx="9793782" cy="42703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/>
              <a:t>Values:</a:t>
            </a:r>
            <a:endParaRPr lang="en-US" sz="2000" b="1" dirty="0"/>
          </a:p>
          <a:p>
            <a:pPr lvl="0"/>
            <a:r>
              <a:rPr lang="en-US" sz="2000" b="1" dirty="0"/>
              <a:t>Embrace organizational values of integrity, transparency, trust, respect, continuous learning and improvement</a:t>
            </a:r>
          </a:p>
          <a:p>
            <a:pPr lvl="0"/>
            <a:r>
              <a:rPr lang="en-US" sz="2000" b="1" dirty="0"/>
              <a:t>Engaged partnership with National CASA and local CASA/GAL programs to foster network-wide unity and excellence  </a:t>
            </a:r>
          </a:p>
          <a:p>
            <a:pPr marL="0" lv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i="1" dirty="0"/>
              <a:t>Funding, Legislation and Presence:</a:t>
            </a:r>
            <a:r>
              <a:rPr lang="en-US" sz="2000" b="1" dirty="0"/>
              <a:t> </a:t>
            </a:r>
          </a:p>
          <a:p>
            <a:pPr lvl="0"/>
            <a:r>
              <a:rPr lang="en-US" sz="2000" b="1" dirty="0"/>
              <a:t>Statewide and state-level presence</a:t>
            </a:r>
          </a:p>
          <a:p>
            <a:pPr lvl="0"/>
            <a:r>
              <a:rPr lang="en-US" sz="2000" b="1" dirty="0"/>
              <a:t>State funding support</a:t>
            </a:r>
          </a:p>
          <a:p>
            <a:pPr lvl="0"/>
            <a:r>
              <a:rPr lang="en-US" sz="2000" b="1" dirty="0"/>
              <a:t>Sustainable, adequate, diverse financial resources</a:t>
            </a:r>
          </a:p>
          <a:p>
            <a:pPr lvl="0"/>
            <a:r>
              <a:rPr lang="en-US" sz="2000" b="1" dirty="0"/>
              <a:t>Statutory authority for CASA/GAL programs and role</a:t>
            </a:r>
          </a:p>
          <a:p>
            <a:pPr marL="0" indent="0">
              <a:buNone/>
            </a:pPr>
            <a:endParaRPr lang="en-US" sz="24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b="1" dirty="0"/>
          </a:p>
          <a:p>
            <a:pPr lvl="1"/>
            <a:endParaRPr lang="en-US" sz="2200" b="1" dirty="0"/>
          </a:p>
          <a:p>
            <a:pPr lvl="1"/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96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Highly Effective State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66128"/>
            <a:ext cx="9793782" cy="42703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i="1" dirty="0"/>
              <a:t>Governance:</a:t>
            </a:r>
            <a:endParaRPr lang="en-US" sz="2400" i="1" dirty="0"/>
          </a:p>
          <a:p>
            <a:pPr lvl="1"/>
            <a:r>
              <a:rPr lang="en-US" sz="2400" b="1" dirty="0"/>
              <a:t>In compliance with laws and governing documents</a:t>
            </a:r>
            <a:endParaRPr lang="en-US" sz="2400" dirty="0"/>
          </a:p>
          <a:p>
            <a:pPr lvl="1"/>
            <a:r>
              <a:rPr lang="en-US" sz="2400" b="1" dirty="0"/>
              <a:t>Fulfilling responsibilities for oversight, leadership, resource development and support</a:t>
            </a:r>
            <a:endParaRPr lang="en-US" sz="2400" dirty="0"/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r>
              <a:rPr lang="en-US" sz="2400" b="1" i="1" dirty="0"/>
              <a:t>When Board of Directors/Advisory Board exists:</a:t>
            </a:r>
            <a:endParaRPr lang="en-US" sz="2400" i="1" dirty="0"/>
          </a:p>
          <a:p>
            <a:pPr lvl="1"/>
            <a:r>
              <a:rPr lang="en-US" sz="2400" b="1" dirty="0"/>
              <a:t>Effective, engaged and understands role</a:t>
            </a:r>
            <a:endParaRPr lang="en-US" sz="2400" dirty="0"/>
          </a:p>
          <a:p>
            <a:pPr lvl="1"/>
            <a:r>
              <a:rPr lang="en-US" sz="2400" b="1" dirty="0"/>
              <a:t>Comprised of quality and influential members</a:t>
            </a:r>
            <a:endParaRPr lang="en-US" sz="2400" dirty="0"/>
          </a:p>
          <a:p>
            <a:pPr lvl="1"/>
            <a:r>
              <a:rPr lang="en-US" sz="2400" b="1" dirty="0"/>
              <a:t>Strives for diverse and inclusive representation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400" dirty="0"/>
          </a:p>
          <a:p>
            <a:pPr marL="0" indent="0">
              <a:buNone/>
            </a:pPr>
            <a:endParaRPr lang="en-US" sz="24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b="1" dirty="0"/>
          </a:p>
          <a:p>
            <a:pPr lvl="1"/>
            <a:endParaRPr lang="en-US" sz="2200" b="1" dirty="0"/>
          </a:p>
          <a:p>
            <a:pPr lvl="1"/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2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Highly Effective State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66128"/>
            <a:ext cx="9793782" cy="4270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i="1" dirty="0"/>
              <a:t>Staff:</a:t>
            </a:r>
            <a:endParaRPr lang="en-US" sz="2600" i="1" dirty="0"/>
          </a:p>
          <a:p>
            <a:pPr lvl="0"/>
            <a:r>
              <a:rPr lang="en-US" sz="2600" b="1" dirty="0"/>
              <a:t>Highly qualified, skilled and experienced</a:t>
            </a:r>
            <a:endParaRPr lang="en-US" sz="2600" dirty="0"/>
          </a:p>
          <a:p>
            <a:pPr lvl="0"/>
            <a:r>
              <a:rPr lang="en-US" sz="2600" b="1" dirty="0"/>
              <a:t>Providing effective leadership</a:t>
            </a:r>
            <a:endParaRPr lang="en-US" sz="2600" dirty="0"/>
          </a:p>
          <a:p>
            <a:pPr lvl="0"/>
            <a:r>
              <a:rPr lang="en-US" sz="2600" b="1" dirty="0"/>
              <a:t>Operating with trust, accountability and commitment</a:t>
            </a:r>
            <a:endParaRPr lang="en-US" sz="2600" dirty="0"/>
          </a:p>
          <a:p>
            <a:pPr lvl="0"/>
            <a:r>
              <a:rPr lang="en-US" sz="2600" b="1" dirty="0"/>
              <a:t>Experienced and effective relationship builders </a:t>
            </a:r>
          </a:p>
          <a:p>
            <a:pPr lvl="0"/>
            <a:r>
              <a:rPr lang="en-US" sz="2600" b="1" dirty="0"/>
              <a:t>Application of personal, professional and organizational skills, expertise, relationships and resources in the service of meeting the mission</a:t>
            </a:r>
            <a:endParaRPr lang="en-US" sz="2600" dirty="0"/>
          </a:p>
          <a:p>
            <a:endParaRPr lang="en-US" dirty="0"/>
          </a:p>
          <a:p>
            <a:pPr marL="0" indent="0">
              <a:buNone/>
            </a:pPr>
            <a:endParaRPr lang="en-US" sz="24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b="1" dirty="0"/>
          </a:p>
          <a:p>
            <a:pPr lvl="1"/>
            <a:endParaRPr lang="en-US" sz="2200" b="1" dirty="0"/>
          </a:p>
          <a:p>
            <a:pPr lvl="1"/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02961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meline 01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61B26BDAAFB84587A9FFD4FA4C076A" ma:contentTypeVersion="0" ma:contentTypeDescription="Create a new document." ma:contentTypeScope="" ma:versionID="c3ae9474db2045daf30079e61141fa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F8289B-635B-4575-BC43-DCB628DB6E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FED4606-8885-49FF-BD97-8BE3A0290790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6B03521-9E1A-470F-9CDF-69462B3DC4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972</Words>
  <Application>Microsoft Office PowerPoint</Application>
  <PresentationFormat>Widescreen</PresentationFormat>
  <Paragraphs>401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Century Gothic</vt:lpstr>
      <vt:lpstr>Geometr415 Md BT</vt:lpstr>
      <vt:lpstr>Georgia</vt:lpstr>
      <vt:lpstr>Symbol</vt:lpstr>
      <vt:lpstr>Times New Roman</vt:lpstr>
      <vt:lpstr>Wingdings</vt:lpstr>
      <vt:lpstr>Wingdings 3</vt:lpstr>
      <vt:lpstr>Timeline 01 16x9</vt:lpstr>
      <vt:lpstr>Ion Boardroom</vt:lpstr>
      <vt:lpstr>State Leadership Council</vt:lpstr>
      <vt:lpstr>Welcome, Roll Call and Introductions</vt:lpstr>
      <vt:lpstr>Agenda</vt:lpstr>
      <vt:lpstr>Agenda</vt:lpstr>
      <vt:lpstr>Highly Effective State Organizations</vt:lpstr>
      <vt:lpstr>Highly Effective State Organizations</vt:lpstr>
      <vt:lpstr>Highly Effective State Organizations</vt:lpstr>
      <vt:lpstr>Highly Effective State Organizations</vt:lpstr>
      <vt:lpstr>Highly Effective State Organizations</vt:lpstr>
      <vt:lpstr>Highly Effective State Organizations</vt:lpstr>
      <vt:lpstr>Highly Effective State Organizations</vt:lpstr>
      <vt:lpstr>2016 National CASA Grants’ Program</vt:lpstr>
      <vt:lpstr>2016 National CASA Grants’ Program</vt:lpstr>
      <vt:lpstr>Growth Plan Initiative</vt:lpstr>
      <vt:lpstr>Growth Plan Initiative</vt:lpstr>
      <vt:lpstr>PowerPoint Presentation</vt:lpstr>
      <vt:lpstr>PowerPoint Presentation</vt:lpstr>
      <vt:lpstr>PowerPoint Presentation</vt:lpstr>
      <vt:lpstr>Growth Plan Initiative</vt:lpstr>
      <vt:lpstr>Reflecting on today’s call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2015-01-09T20:32:46Z</dcterms:created>
  <dcterms:modified xsi:type="dcterms:W3CDTF">2016-08-30T19:47:56Z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TC028891889991</vt:lpwstr>
  </property>
  <property fmtid="{D5CDD505-2E9C-101B-9397-08002B2CF9AE}" pid="3" name="ContentTypeId">
    <vt:lpwstr>0x0101003161B26BDAAFB84587A9FFD4FA4C076A</vt:lpwstr>
  </property>
</Properties>
</file>