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60" r:id="rId4"/>
    <p:sldId id="283" r:id="rId5"/>
    <p:sldId id="284" r:id="rId6"/>
    <p:sldId id="256" r:id="rId7"/>
    <p:sldId id="289" r:id="rId8"/>
    <p:sldId id="266" r:id="rId9"/>
    <p:sldId id="267" r:id="rId10"/>
    <p:sldId id="285" r:id="rId11"/>
    <p:sldId id="268" r:id="rId12"/>
    <p:sldId id="286" r:id="rId13"/>
    <p:sldId id="269" r:id="rId14"/>
    <p:sldId id="270" r:id="rId15"/>
    <p:sldId id="287" r:id="rId16"/>
    <p:sldId id="271" r:id="rId17"/>
    <p:sldId id="290" r:id="rId18"/>
    <p:sldId id="273" r:id="rId19"/>
    <p:sldId id="274" r:id="rId20"/>
    <p:sldId id="275" r:id="rId21"/>
    <p:sldId id="276" r:id="rId22"/>
    <p:sldId id="277" r:id="rId23"/>
    <p:sldId id="291" r:id="rId24"/>
    <p:sldId id="292" r:id="rId25"/>
    <p:sldId id="293" r:id="rId26"/>
    <p:sldId id="294" r:id="rId27"/>
    <p:sldId id="295" r:id="rId28"/>
    <p:sldId id="296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20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EE70E-DB60-4750-AAC6-B45D3A60633E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576EA-9030-482A-A5D7-19185F4F7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2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0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4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7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3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42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1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45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Assistance with thank you messages forthcoming, did some in person on the Hill</a:t>
            </a:r>
          </a:p>
          <a:p>
            <a:endParaRPr lang="en-US" dirty="0" smtClean="0"/>
          </a:p>
          <a:p>
            <a:r>
              <a:rPr lang="en-US" dirty="0" smtClean="0"/>
              <a:t>Subcommittee hearings starting in advance of subcommittee markup, mid-April probably.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4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200" y="2560637"/>
            <a:ext cx="8229600" cy="4525963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  <a:lvl2pPr>
              <a:defRPr>
                <a:solidFill>
                  <a:srgbClr val="646464"/>
                </a:solidFill>
              </a:defRPr>
            </a:lvl2pPr>
            <a:lvl3pPr>
              <a:defRPr>
                <a:solidFill>
                  <a:srgbClr val="646464"/>
                </a:solidFill>
              </a:defRPr>
            </a:lvl3pPr>
            <a:lvl4pPr>
              <a:defRPr>
                <a:solidFill>
                  <a:srgbClr val="646464"/>
                </a:solidFill>
              </a:defRPr>
            </a:lvl4pPr>
            <a:lvl5pP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8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6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6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</p:spPr>
        <p:txBody>
          <a:bodyPr/>
          <a:lstStyle>
            <a:lvl1pPr>
              <a:defRPr b="1">
                <a:solidFill>
                  <a:srgbClr val="646464"/>
                </a:solidFill>
                <a:latin typeface="Geometr415 Md BT" panose="020B06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144963"/>
          </a:xfrm>
        </p:spPr>
        <p:txBody>
          <a:bodyPr/>
          <a:lstStyle>
            <a:lvl1pPr>
              <a:defRPr>
                <a:solidFill>
                  <a:srgbClr val="646464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646464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646464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646464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64646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9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1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5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8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0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1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2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ED235-CA13-47BC-9408-E49EE62EA284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FED2-1F41-4626-A0F0-8D997BC4E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0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emberServices@casaforchildren.org" TargetMode="External"/><Relationship Id="rId2" Type="http://schemas.openxmlformats.org/officeDocument/2006/relationships/hyperlink" Target="mailto:Advocacy@casaforchildren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6619" cy="6919965"/>
          </a:xfrm>
        </p:spPr>
      </p:pic>
    </p:spTree>
    <p:extLst>
      <p:ext uri="{BB962C8B-B14F-4D97-AF65-F5344CB8AC3E}">
        <p14:creationId xmlns:p14="http://schemas.microsoft.com/office/powerpoint/2010/main" val="257208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428988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VOCA Grant Purposes/Eligibility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438400"/>
            <a:ext cx="7796531" cy="35800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While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federal guidelines exist on the parameters for spending VOCA dollars, </a:t>
            </a:r>
            <a:r>
              <a:rPr lang="en-US" sz="2400" i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states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make their own determinations on how and to whom they supply the funding.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largest percentage of VOCA grants nationwide are awarded to entities that serve domestic violence victims.</a:t>
            </a:r>
            <a:endParaRPr lang="en-US" sz="2400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02" y="1371600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VOCA Funding for CASA Advocacy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16051" y="2667000"/>
            <a:ext cx="7796531" cy="35800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CASA advocacy is an eligible VOCA purpose.  Applications, if they are accepted within a state’s guidelines and pending solicitation, should speak to </a:t>
            </a:r>
            <a:r>
              <a:rPr lang="en-US" sz="2400" i="1" u="sng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direct services</a:t>
            </a:r>
            <a:r>
              <a:rPr lang="en-US" sz="2400" i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provided to crime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victims. 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400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Example:  helping </a:t>
            </a:r>
            <a:r>
              <a:rPr lang="en-US" sz="2400" i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child victims of abuse navigate the court </a:t>
            </a:r>
            <a:r>
              <a:rPr lang="en-US" sz="2400" i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system</a:t>
            </a:r>
            <a:r>
              <a:rPr lang="en-US" sz="24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371600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VOCA Funding for CASA Advocacy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214341"/>
            <a:ext cx="7796531" cy="3580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2400" b="1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 2013, DOJ released proposed rulemaking that would have clarified the permissible use of “</a:t>
            </a:r>
            <a:r>
              <a:rPr lang="en-US" sz="2400" i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direct service funding in certain circumstances to train direct service providers including Court Appointed Special Advocate (CASA) volunteers and clinical social workers.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”  </a:t>
            </a: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This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rule has never been finalized by the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White House Office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of Management and Budget (OMB).</a:t>
            </a:r>
          </a:p>
        </p:txBody>
      </p:sp>
    </p:spTree>
    <p:extLst>
      <p:ext uri="{BB962C8B-B14F-4D97-AF65-F5344CB8AC3E}">
        <p14:creationId xmlns:p14="http://schemas.microsoft.com/office/powerpoint/2010/main" val="3152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19011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VOCA Funding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184290"/>
            <a:ext cx="7796531" cy="3580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4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Depth and Scope of Crime Victims Fund (CVF) </a:t>
            </a:r>
            <a:r>
              <a:rPr lang="en-US" sz="24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funding</a:t>
            </a:r>
            <a:endParaRPr lang="en-US" sz="2400" b="1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685800" lvl="1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 addition to VOCA, these federal dollars are used for Children’s Justice Act grants, FBI victims specialists, and other related purposes.</a:t>
            </a:r>
            <a:b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000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685800" lvl="1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 recent history, the total overall federal funding for VOCA, as appropriated by Congress, has averaged $700 million per year </a:t>
            </a:r>
            <a:r>
              <a:rPr lang="en-US" sz="20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FY 2010-FY 2014).  </a:t>
            </a:r>
            <a:b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000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685800" lvl="1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 2014, state grants totaled $455 million</a:t>
            </a:r>
            <a:r>
              <a:rPr lang="en-US" sz="20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31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19011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VOCA Funding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286000"/>
            <a:ext cx="7796531" cy="3580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4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VOCA “Surplus”</a:t>
            </a:r>
          </a:p>
          <a:p>
            <a:pPr marL="800100" lvl="1" indent="-342900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For </a:t>
            </a: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several years (including FY 2010-FY 2014), Congress disbursed $700 million per year in for the Crime Victims Fund (CVF) while the Fund was collecting an average of $2 billion per year. The difference was used by Congress as a budgetary offset.</a:t>
            </a:r>
            <a:b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000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Crime Victims Fund </a:t>
            </a:r>
            <a:r>
              <a:rPr lang="en-US" sz="20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is projected </a:t>
            </a: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to have a balance of $11 billion at the end of 2015.</a:t>
            </a:r>
            <a:r>
              <a:rPr lang="en-US" sz="20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000" b="1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2000" b="1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19011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VOCA Funding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438400"/>
            <a:ext cx="7796531" cy="3580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4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VOCA “Surplus”</a:t>
            </a:r>
            <a:endParaRPr lang="en-US" sz="2000" b="1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For FY 2015, Congress provided $2.36 billion in CVF funding, an increase over the FY 2014 level of $745 million.  The President proposed $1 billion for CVF in FY 2016.</a:t>
            </a:r>
            <a:b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000" dirty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Senator Pat Toomey (R-PA) has proposed </a:t>
            </a:r>
            <a:r>
              <a:rPr lang="en-US" sz="20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legislation, supported by Senator Kelly Ayotte (R-NH), that </a:t>
            </a:r>
            <a:r>
              <a:rPr lang="en-US" sz="20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would require a steady stream of CVF funding. </a:t>
            </a:r>
          </a:p>
        </p:txBody>
      </p:sp>
    </p:spTree>
    <p:extLst>
      <p:ext uri="{BB962C8B-B14F-4D97-AF65-F5344CB8AC3E}">
        <p14:creationId xmlns:p14="http://schemas.microsoft.com/office/powerpoint/2010/main" val="26515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190118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VOCA Funding Across the </a:t>
            </a:r>
            <a:br>
              <a:rPr lang="en-US" dirty="0" smtClean="0"/>
            </a:br>
            <a:r>
              <a:rPr lang="en-US" dirty="0" smtClean="0"/>
              <a:t>CASA/GAL Network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590800"/>
            <a:ext cx="7796531" cy="3580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800" b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Top VOCA Awards by </a:t>
            </a:r>
            <a:r>
              <a:rPr lang="en-US" sz="28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State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2013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Annual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Survey – 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$15.8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million in Network VOCA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Funding</a:t>
            </a:r>
            <a:r>
              <a:rPr lang="en-US" sz="24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400" b="1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2">
              <a:spcBef>
                <a:spcPts val="450"/>
              </a:spcBef>
              <a:spcAft>
                <a:spcPts val="450"/>
              </a:spcAft>
            </a:pPr>
            <a:r>
              <a:rPr lang="en-US" sz="2400" b="1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Texas		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New Jersey</a:t>
            </a: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2">
              <a:spcBef>
                <a:spcPts val="450"/>
              </a:spcBef>
              <a:spcAft>
                <a:spcPts val="450"/>
              </a:spcAft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Georgia                   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Oklahoma</a:t>
            </a: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2">
              <a:spcBef>
                <a:spcPts val="450"/>
              </a:spcBef>
              <a:spcAft>
                <a:spcPts val="450"/>
              </a:spcAft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Ohio	                        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Virginia</a:t>
            </a: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0120" y="3452739"/>
            <a:ext cx="15615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3310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VOCA Strategies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rgia" panose="02040502050405020303" pitchFamily="18" charset="0"/>
              </a:rPr>
              <a:t>Cynthia Smith, National CASA</a:t>
            </a:r>
            <a:endParaRPr lang="en-US" dirty="0">
              <a:solidFill>
                <a:srgbClr val="646464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for New VOCA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State/Local Strategy </a:t>
            </a:r>
            <a:r>
              <a:rPr lang="en-US" b="1" dirty="0" smtClean="0"/>
              <a:t>Decision:</a:t>
            </a:r>
            <a:r>
              <a:rPr lang="en-US" sz="1950" dirty="0"/>
              <a:t/>
            </a:r>
            <a:br>
              <a:rPr lang="en-US" sz="1950" dirty="0"/>
            </a:br>
            <a:endParaRPr lang="en-US" sz="1950" dirty="0" smtClean="0"/>
          </a:p>
          <a:p>
            <a:pPr marL="0" indent="0" algn="ctr">
              <a:buNone/>
            </a:pPr>
            <a:r>
              <a:rPr lang="en-US" sz="2000" dirty="0" smtClean="0"/>
              <a:t>State </a:t>
            </a:r>
            <a:r>
              <a:rPr lang="en-US" sz="2000" dirty="0"/>
              <a:t>program application, to distribute funds to </a:t>
            </a:r>
            <a:r>
              <a:rPr lang="en-US" sz="2000" dirty="0" smtClean="0"/>
              <a:t>local </a:t>
            </a:r>
            <a:r>
              <a:rPr lang="en-US" sz="2000" dirty="0"/>
              <a:t>programs?</a:t>
            </a:r>
          </a:p>
          <a:p>
            <a:pPr marL="342900" lvl="1" indent="0" algn="ctr">
              <a:buNone/>
            </a:pPr>
            <a:endParaRPr lang="en-US" sz="2000" i="1" dirty="0"/>
          </a:p>
          <a:p>
            <a:pPr marL="342900" lvl="1" indent="0" algn="ctr">
              <a:buNone/>
            </a:pPr>
            <a:r>
              <a:rPr lang="en-US" sz="2000" i="1" dirty="0" smtClean="0"/>
              <a:t>or</a:t>
            </a:r>
            <a:endParaRPr lang="en-US" sz="2000" i="1" dirty="0"/>
          </a:p>
          <a:p>
            <a:pPr marL="342900" lvl="1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Local programs complete their own applications for VOCA dollars?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86" y="1295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for New VOCA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86" y="2590800"/>
            <a:ext cx="8229600" cy="4144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Begin to Prepare Your </a:t>
            </a:r>
            <a:r>
              <a:rPr lang="en-US" b="1" dirty="0" smtClean="0"/>
              <a:t>Case</a:t>
            </a:r>
            <a:r>
              <a:rPr lang="en-US" dirty="0"/>
              <a:t/>
            </a:r>
            <a:br>
              <a:rPr lang="en-US" dirty="0"/>
            </a:b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Locate your state’s VOCA grant application</a:t>
            </a:r>
          </a:p>
          <a:p>
            <a:pPr lvl="2"/>
            <a:r>
              <a:rPr lang="en-US" sz="2200" dirty="0"/>
              <a:t>http://www.navaa.org/statedirectory.html</a:t>
            </a:r>
            <a:r>
              <a:rPr lang="en-US" sz="1800" dirty="0"/>
              <a:t/>
            </a:r>
            <a:br>
              <a:rPr lang="en-US" sz="1800" dirty="0"/>
            </a:br>
            <a:endParaRPr lang="en-US" sz="1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Identify VOCA grant awardees in your state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Examine current VOCA information</a:t>
            </a:r>
          </a:p>
          <a:p>
            <a:pPr lvl="2"/>
            <a:r>
              <a:rPr lang="en-US" sz="2200" dirty="0"/>
              <a:t>Office of Victims of Crime, Department of Justice</a:t>
            </a:r>
          </a:p>
          <a:p>
            <a:pPr lvl="2"/>
            <a:r>
              <a:rPr lang="en-US" sz="2200" dirty="0"/>
              <a:t>National Association of VOCA Assistance Administrators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19" y="0"/>
            <a:ext cx="9226619" cy="6919965"/>
          </a:xfrm>
        </p:spPr>
      </p:pic>
      <p:sp>
        <p:nvSpPr>
          <p:cNvPr id="8" name="TextBox 7"/>
          <p:cNvSpPr txBox="1"/>
          <p:nvPr/>
        </p:nvSpPr>
        <p:spPr>
          <a:xfrm>
            <a:off x="-228600" y="21336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600" b="1" dirty="0" smtClean="0">
                <a:solidFill>
                  <a:schemeClr val="bg1"/>
                </a:solidFill>
                <a:latin typeface="Geometr415 Md BT" panose="020B0602020204020303" pitchFamily="34" charset="0"/>
              </a:rPr>
              <a:t>Victims of Crime Act (VOCA) Funding</a:t>
            </a:r>
            <a:endParaRPr lang="en-US" sz="3600" b="1" dirty="0">
              <a:solidFill>
                <a:schemeClr val="bg1"/>
              </a:solidFill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for New VOCA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3037"/>
            <a:ext cx="8229600" cy="4144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 smtClean="0"/>
              <a:t>Begin Building Relationships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700" dirty="0" smtClean="0"/>
          </a:p>
          <a:p>
            <a:pPr marL="9715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Identify your state VOCA administrator,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request </a:t>
            </a:r>
            <a:r>
              <a:rPr lang="en-US" sz="3400" dirty="0" smtClean="0"/>
              <a:t>a </a:t>
            </a:r>
            <a:r>
              <a:rPr lang="en-US" sz="3400" dirty="0" smtClean="0"/>
              <a:t>meeting</a:t>
            </a:r>
          </a:p>
          <a:p>
            <a:pPr marL="9715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Review </a:t>
            </a:r>
            <a:r>
              <a:rPr lang="en-US" sz="3400" dirty="0" smtClean="0"/>
              <a:t>Application Guidelines </a:t>
            </a:r>
            <a:r>
              <a:rPr lang="en-US" sz="3400" dirty="0" smtClean="0"/>
              <a:t>together</a:t>
            </a:r>
            <a:endParaRPr lang="en-US" sz="3400" dirty="0" smtClean="0"/>
          </a:p>
          <a:p>
            <a:pPr marL="9715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Describe how CASA advocacy fits into the </a:t>
            </a:r>
            <a:r>
              <a:rPr lang="en-US" sz="3400" dirty="0" smtClean="0"/>
              <a:t>guidelines</a:t>
            </a:r>
            <a:endParaRPr lang="en-US" sz="3400" dirty="0" smtClean="0"/>
          </a:p>
          <a:p>
            <a:pPr marL="9715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Be persistent and </a:t>
            </a:r>
            <a:r>
              <a:rPr lang="en-US" sz="3400" dirty="0" smtClean="0"/>
              <a:t>follow-up</a:t>
            </a:r>
            <a:endParaRPr lang="en-US" sz="3400" dirty="0" smtClean="0"/>
          </a:p>
          <a:p>
            <a:pPr marL="9715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Keep asking for funding year after year</a:t>
            </a:r>
            <a:br>
              <a:rPr lang="en-US" sz="3400" dirty="0" smtClean="0"/>
            </a:br>
            <a:endParaRPr lang="en-US" sz="3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Issues to Consider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3263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smtClean="0"/>
              <a:t>Possible Questions for You</a:t>
            </a:r>
            <a:r>
              <a:rPr lang="en-US" sz="12800" b="1" dirty="0" smtClean="0"/>
              <a:t/>
            </a:r>
            <a:br>
              <a:rPr lang="en-US" sz="12800" b="1" dirty="0" smtClean="0"/>
            </a:br>
            <a:endParaRPr lang="en-US" sz="128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571500" indent="-457200"/>
            <a:r>
              <a:rPr lang="en-US" sz="9600" dirty="0"/>
              <a:t>How does the CASA program serve </a:t>
            </a:r>
            <a:r>
              <a:rPr lang="en-US" sz="9600" i="1" dirty="0"/>
              <a:t>victims of crime</a:t>
            </a:r>
            <a:r>
              <a:rPr lang="en-US" sz="9600" dirty="0"/>
              <a:t>?</a:t>
            </a:r>
          </a:p>
          <a:p>
            <a:pPr marL="571500" indent="-457200"/>
            <a:r>
              <a:rPr lang="en-US" sz="9600" dirty="0"/>
              <a:t>What direct services does the program provide?</a:t>
            </a:r>
          </a:p>
          <a:p>
            <a:pPr marL="571500" indent="-457200"/>
            <a:r>
              <a:rPr lang="en-US" sz="9600" dirty="0" smtClean="0"/>
              <a:t>How </a:t>
            </a:r>
            <a:r>
              <a:rPr lang="en-US" sz="9600" dirty="0"/>
              <a:t>is the CASA program funded?</a:t>
            </a:r>
          </a:p>
          <a:p>
            <a:pPr marL="571500" indent="-457200"/>
            <a:r>
              <a:rPr lang="en-US" sz="9600" dirty="0"/>
              <a:t>Why does your program need this funding?</a:t>
            </a:r>
          </a:p>
          <a:p>
            <a:pPr marL="571500" indent="-457200"/>
            <a:r>
              <a:rPr lang="en-US" sz="9600" dirty="0"/>
              <a:t>Why does your program need this funding </a:t>
            </a:r>
            <a:r>
              <a:rPr lang="en-US" sz="9600" i="1" dirty="0"/>
              <a:t>now</a:t>
            </a:r>
            <a:r>
              <a:rPr lang="en-US" sz="9600" dirty="0"/>
              <a:t>?</a:t>
            </a:r>
          </a:p>
          <a:p>
            <a:pPr marL="571500" indent="-457200"/>
            <a:r>
              <a:rPr lang="en-US" sz="9600" dirty="0"/>
              <a:t>What would the CASA program do with the funding?</a:t>
            </a:r>
          </a:p>
          <a:p>
            <a:pPr marL="571500" indent="-457200"/>
            <a:r>
              <a:rPr lang="en-US" sz="9600" dirty="0"/>
              <a:t>Why has the CASA program not applied before?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2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Other Potential Approaches For When Challenges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1"/>
            <a:ext cx="8305800" cy="3429000"/>
          </a:xfrm>
        </p:spPr>
        <p:txBody>
          <a:bodyPr>
            <a:noAutofit/>
          </a:bodyPr>
          <a:lstStyle/>
          <a:p>
            <a:r>
              <a:rPr lang="en-US" sz="2600" dirty="0"/>
              <a:t>Ask a CASA/GAL champion in the state legislature to make an inquiry to the state </a:t>
            </a:r>
            <a:r>
              <a:rPr lang="en-US" sz="2600" dirty="0" smtClean="0"/>
              <a:t>administrator</a:t>
            </a:r>
            <a:endParaRPr lang="en-US" sz="2600" dirty="0"/>
          </a:p>
          <a:p>
            <a:r>
              <a:rPr lang="en-US" sz="2600" dirty="0"/>
              <a:t>Seek meeting with Governor’s Office/Attorney General’s </a:t>
            </a:r>
            <a:r>
              <a:rPr lang="en-US" sz="2600" dirty="0" smtClean="0"/>
              <a:t>Office</a:t>
            </a:r>
            <a:endParaRPr lang="en-US" sz="2600" dirty="0"/>
          </a:p>
          <a:p>
            <a:r>
              <a:rPr lang="en-US" sz="2600" dirty="0"/>
              <a:t>Pursue a legislative hearing on VOCA, and plan to </a:t>
            </a:r>
            <a:r>
              <a:rPr lang="en-US" sz="2600" dirty="0" smtClean="0"/>
              <a:t>testify</a:t>
            </a:r>
            <a:endParaRPr lang="en-US" sz="2600" dirty="0"/>
          </a:p>
          <a:p>
            <a:r>
              <a:rPr lang="en-US" sz="2600" dirty="0"/>
              <a:t>Explore an amendment to state VOCA guidelines</a:t>
            </a:r>
          </a:p>
        </p:txBody>
      </p:sp>
    </p:spTree>
    <p:extLst>
      <p:ext uri="{BB962C8B-B14F-4D97-AF65-F5344CB8AC3E}">
        <p14:creationId xmlns:p14="http://schemas.microsoft.com/office/powerpoint/2010/main" val="11978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Network Presenters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1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Glenn Brooks</a:t>
            </a:r>
            <a:b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</a:br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Texas CASA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646464"/>
                </a:solidFill>
                <a:latin typeface="Georgia" panose="02040502050405020303" pitchFamily="18" charset="0"/>
              </a:rPr>
              <a:t>*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86200"/>
            <a:ext cx="3590925" cy="166687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077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Jennifer King</a:t>
            </a:r>
            <a:b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</a:br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Georgia CASA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646464"/>
                </a:solidFill>
                <a:latin typeface="Georgia" panose="02040502050405020303" pitchFamily="18" charset="0"/>
              </a:rPr>
              <a:t>*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256" y="3856940"/>
            <a:ext cx="3506288" cy="196352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742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Suzanne Hughes</a:t>
            </a:r>
            <a:b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</a:br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CASA of Muskogee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646464"/>
                </a:solidFill>
                <a:latin typeface="Georgia" panose="02040502050405020303" pitchFamily="18" charset="0"/>
              </a:rPr>
              <a:t>*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862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7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Q&amp;A and Open Discussion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3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Contact Information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1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National CASA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9400"/>
            <a:ext cx="7886700" cy="3131181"/>
          </a:xfrm>
        </p:spPr>
        <p:txBody>
          <a:bodyPr>
            <a:noAutofit/>
          </a:bodyPr>
          <a:lstStyle/>
          <a:p>
            <a:r>
              <a:rPr lang="en-US" sz="2400" dirty="0" smtClean="0"/>
              <a:t>Ashley Lantz and Cynthia Smith</a:t>
            </a:r>
          </a:p>
          <a:p>
            <a:pPr lvl="1"/>
            <a:r>
              <a:rPr lang="en-US" sz="2000" dirty="0" smtClean="0">
                <a:hlinkClick r:id="rId2"/>
              </a:rPr>
              <a:t>Advocacy@casaforchildren.org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Member Services</a:t>
            </a:r>
          </a:p>
          <a:p>
            <a:pPr lvl="1"/>
            <a:r>
              <a:rPr lang="en-US" sz="2000" dirty="0" smtClean="0">
                <a:hlinkClick r:id="rId3"/>
              </a:rPr>
              <a:t>MemberServices@casaforchildren.org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21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Today’s </a:t>
            </a:r>
            <a:r>
              <a:rPr lang="en-US" dirty="0" smtClean="0"/>
              <a:t>Presenters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lvl="1"/>
            <a:r>
              <a:rPr lang="en-US" b="1" dirty="0" smtClean="0"/>
              <a:t>Ashley Lantz</a:t>
            </a:r>
            <a:r>
              <a:rPr lang="en-US" dirty="0" smtClean="0"/>
              <a:t>, National CASA Association</a:t>
            </a:r>
          </a:p>
          <a:p>
            <a:pPr lvl="1"/>
            <a:r>
              <a:rPr lang="en-US" b="1" dirty="0" smtClean="0"/>
              <a:t>Cynthia Smith</a:t>
            </a:r>
            <a:r>
              <a:rPr lang="en-US" dirty="0" smtClean="0"/>
              <a:t>, National CASA Association</a:t>
            </a:r>
          </a:p>
          <a:p>
            <a:pPr lvl="1"/>
            <a:r>
              <a:rPr lang="en-US" b="1" dirty="0" smtClean="0"/>
              <a:t>Glenn Brooks</a:t>
            </a:r>
            <a:r>
              <a:rPr lang="en-US" dirty="0" smtClean="0"/>
              <a:t>, Texas CASA</a:t>
            </a:r>
          </a:p>
          <a:p>
            <a:pPr lvl="1"/>
            <a:r>
              <a:rPr lang="en-US" b="1" dirty="0" smtClean="0"/>
              <a:t>Jennifer King</a:t>
            </a:r>
            <a:r>
              <a:rPr lang="en-US" dirty="0" smtClean="0"/>
              <a:t>, Georgia CASA</a:t>
            </a:r>
          </a:p>
          <a:p>
            <a:pPr lvl="1"/>
            <a:r>
              <a:rPr lang="en-US" b="1" dirty="0" smtClean="0"/>
              <a:t>Suzanne Hughes</a:t>
            </a:r>
            <a:r>
              <a:rPr lang="en-US" dirty="0" smtClean="0"/>
              <a:t>, CASA of Muskogee (OK)</a:t>
            </a:r>
          </a:p>
        </p:txBody>
      </p:sp>
    </p:spTree>
    <p:extLst>
      <p:ext uri="{BB962C8B-B14F-4D97-AF65-F5344CB8AC3E}">
        <p14:creationId xmlns:p14="http://schemas.microsoft.com/office/powerpoint/2010/main" val="26358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Objectives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Provide</a:t>
            </a:r>
            <a:r>
              <a:rPr lang="en-US" dirty="0" smtClean="0"/>
              <a:t> VOCA Background &amp; Updates</a:t>
            </a:r>
          </a:p>
          <a:p>
            <a:pPr lvl="0"/>
            <a:r>
              <a:rPr lang="en-US" b="1" dirty="0" smtClean="0"/>
              <a:t>Learn</a:t>
            </a:r>
            <a:r>
              <a:rPr lang="en-US" dirty="0" smtClean="0"/>
              <a:t> about State-level Strategies for Applying for VOCA funds</a:t>
            </a:r>
          </a:p>
          <a:p>
            <a:pPr lvl="0"/>
            <a:r>
              <a:rPr lang="en-US" b="1" dirty="0" smtClean="0"/>
              <a:t>Hear</a:t>
            </a:r>
            <a:r>
              <a:rPr lang="en-US" dirty="0" smtClean="0"/>
              <a:t> about Best Practices and Success Stories from state organizations and a local program</a:t>
            </a:r>
          </a:p>
          <a:p>
            <a:pPr lvl="0"/>
            <a:r>
              <a:rPr lang="en-US" b="1" dirty="0" smtClean="0"/>
              <a:t>Discuss</a:t>
            </a:r>
            <a:r>
              <a:rPr lang="en-US" dirty="0" smtClean="0"/>
              <a:t> your VOCA efforts and the opportunities &amp; issues that you have identified</a:t>
            </a:r>
          </a:p>
          <a:p>
            <a:pPr lvl="0"/>
            <a:r>
              <a:rPr lang="en-US" b="1" dirty="0" smtClean="0"/>
              <a:t>Share</a:t>
            </a:r>
            <a:r>
              <a:rPr lang="en-US" dirty="0" smtClean="0"/>
              <a:t> feedback with us about how National CASA can be a strong partner in your efforts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49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44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/>
              <a:t>should be a first step in understanding how </a:t>
            </a:r>
            <a:r>
              <a:rPr lang="en-US" sz="2400" dirty="0" smtClean="0"/>
              <a:t>National </a:t>
            </a:r>
            <a:r>
              <a:rPr lang="en-US" sz="2400" dirty="0"/>
              <a:t>CASA can best assist with your VOCA funding efforts as part of our work to provide strong support to programs and create a platform for financial sustainability </a:t>
            </a:r>
            <a:br>
              <a:rPr lang="en-US" sz="2400" dirty="0"/>
            </a:br>
            <a:r>
              <a:rPr lang="en-US" sz="2400" dirty="0"/>
              <a:t>within the CASA/GAL network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701" y="4648200"/>
            <a:ext cx="2180597" cy="168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0"/>
          <a:stretch/>
        </p:blipFill>
        <p:spPr bwMode="auto">
          <a:xfrm>
            <a:off x="2743200" y="1143000"/>
            <a:ext cx="3500161" cy="535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56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metr415 Md BT" panose="020B0602020204020303" pitchFamily="34" charset="0"/>
              </a:rPr>
              <a:t>VOCA Background</a:t>
            </a:r>
            <a:endParaRPr lang="en-US" dirty="0">
              <a:solidFill>
                <a:srgbClr val="646464"/>
              </a:solidFill>
              <a:latin typeface="Geometr415 Md BT" panose="020B0602020204020303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Georgia" panose="02040502050405020303" pitchFamily="18" charset="0"/>
              </a:rPr>
              <a:t>Ashley Lantz, National CASA</a:t>
            </a:r>
            <a:endParaRPr lang="en-US" dirty="0">
              <a:solidFill>
                <a:srgbClr val="646464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3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19011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Victims of Crime Act (1984)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055596"/>
            <a:ext cx="7796531" cy="35800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Federally-sourced, state-administered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grant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dollars</a:t>
            </a:r>
          </a:p>
          <a:p>
            <a:pPr marL="2286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Crime Victims Fund (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CVF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)</a:t>
            </a:r>
          </a:p>
          <a:p>
            <a:pPr marL="2286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Formula grants to states for services to crime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 victims</a:t>
            </a:r>
          </a:p>
          <a:p>
            <a:pPr marL="2286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Deficit-neutral source of federal funding, derived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 from criminal fines, fees, and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penalties collected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 in federal courts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5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3" y="1371600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VOCA Grant Purposes/Eligibility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606392" y="2184290"/>
            <a:ext cx="7796531" cy="35800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State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grants support </a:t>
            </a:r>
            <a:r>
              <a:rPr lang="en-US" sz="2400" b="1" i="1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direct services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, such as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counseling, and assistance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 participating in the criminal justice </a:t>
            </a: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system.</a:t>
            </a:r>
            <a:b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rgbClr val="64646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VOCA </a:t>
            </a:r>
            <a:r>
              <a:rPr lang="en-US" sz="2400" dirty="0">
                <a:solidFill>
                  <a:srgbClr val="64646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grants are provided to organizations working with victims of domestic violence, sexual assault, child abuse, elder abuse, trafficking, drunk driving, homicide, and other crimes.   </a:t>
            </a:r>
          </a:p>
        </p:txBody>
      </p:sp>
    </p:spTree>
    <p:extLst>
      <p:ext uri="{BB962C8B-B14F-4D97-AF65-F5344CB8AC3E}">
        <p14:creationId xmlns:p14="http://schemas.microsoft.com/office/powerpoint/2010/main" val="31331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BS_Template [Read-Only]" id="{6E5B9477-13FF-4684-A4E6-F52FD39462D6}" vid="{3902541E-7153-4D18-BEAD-70FD08C1B6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121</TotalTime>
  <Words>827</Words>
  <Application>Microsoft Office PowerPoint</Application>
  <PresentationFormat>On-screen Show (4:3)</PresentationFormat>
  <Paragraphs>158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Geometr415 Md BT</vt:lpstr>
      <vt:lpstr>Georgia</vt:lpstr>
      <vt:lpstr>Symbol</vt:lpstr>
      <vt:lpstr>Wingdings</vt:lpstr>
      <vt:lpstr>Office Theme</vt:lpstr>
      <vt:lpstr>PowerPoint Presentation</vt:lpstr>
      <vt:lpstr>PowerPoint Presentation</vt:lpstr>
      <vt:lpstr>Welcome and Introductions</vt:lpstr>
      <vt:lpstr>Agenda and Objectives</vt:lpstr>
      <vt:lpstr>Today’s Session</vt:lpstr>
      <vt:lpstr>PowerPoint Presentation</vt:lpstr>
      <vt:lpstr>VOCA Background</vt:lpstr>
      <vt:lpstr>Victims of Crime Act (1984)</vt:lpstr>
      <vt:lpstr>VOCA Grant Purposes/Eligibility</vt:lpstr>
      <vt:lpstr>VOCA Grant Purposes/Eligibility</vt:lpstr>
      <vt:lpstr>VOCA Funding for CASA Advocacy</vt:lpstr>
      <vt:lpstr>VOCA Funding for CASA Advocacy</vt:lpstr>
      <vt:lpstr>Overall VOCA Funding</vt:lpstr>
      <vt:lpstr>Overall VOCA Funding</vt:lpstr>
      <vt:lpstr>Overall VOCA Funding</vt:lpstr>
      <vt:lpstr>VOCA Funding Across the  CASA/GAL Network</vt:lpstr>
      <vt:lpstr>VOCA Strategies</vt:lpstr>
      <vt:lpstr>Strategy for New VOCA Applications</vt:lpstr>
      <vt:lpstr>Strategy for New VOCA Applications</vt:lpstr>
      <vt:lpstr>Strategy for New VOCA Applications</vt:lpstr>
      <vt:lpstr>Issues to Consider </vt:lpstr>
      <vt:lpstr>Other Potential Approaches For When Challenges Occur</vt:lpstr>
      <vt:lpstr>Network Presenters</vt:lpstr>
      <vt:lpstr>Glenn Brooks Texas CASA</vt:lpstr>
      <vt:lpstr>Jennifer King Georgia CASA</vt:lpstr>
      <vt:lpstr>Suzanne Hughes CASA of Muskogee</vt:lpstr>
      <vt:lpstr>Q&amp;A and Open Discussion</vt:lpstr>
      <vt:lpstr>Contact Information</vt:lpstr>
      <vt:lpstr>National CASA Team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Lantz</dc:creator>
  <cp:lastModifiedBy>Cynthia Smith</cp:lastModifiedBy>
  <cp:revision>15</cp:revision>
  <dcterms:created xsi:type="dcterms:W3CDTF">2015-05-27T18:26:45Z</dcterms:created>
  <dcterms:modified xsi:type="dcterms:W3CDTF">2015-05-27T21:02:27Z</dcterms:modified>
</cp:coreProperties>
</file>