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312" r:id="rId4"/>
    <p:sldId id="291" r:id="rId5"/>
    <p:sldId id="311" r:id="rId6"/>
    <p:sldId id="310" r:id="rId7"/>
    <p:sldId id="300" r:id="rId8"/>
    <p:sldId id="301" r:id="rId9"/>
    <p:sldId id="302" r:id="rId10"/>
    <p:sldId id="304" r:id="rId11"/>
    <p:sldId id="266" r:id="rId12"/>
    <p:sldId id="267" r:id="rId13"/>
    <p:sldId id="289" r:id="rId14"/>
    <p:sldId id="290" r:id="rId15"/>
    <p:sldId id="262" r:id="rId16"/>
    <p:sldId id="263" r:id="rId17"/>
    <p:sldId id="268" r:id="rId18"/>
    <p:sldId id="292" r:id="rId19"/>
    <p:sldId id="295" r:id="rId20"/>
    <p:sldId id="309" r:id="rId21"/>
    <p:sldId id="321" r:id="rId22"/>
    <p:sldId id="296" r:id="rId23"/>
    <p:sldId id="306" r:id="rId24"/>
    <p:sldId id="307" r:id="rId25"/>
    <p:sldId id="308" r:id="rId26"/>
    <p:sldId id="315" r:id="rId27"/>
    <p:sldId id="293" r:id="rId28"/>
    <p:sldId id="294" r:id="rId29"/>
    <p:sldId id="318" r:id="rId30"/>
    <p:sldId id="319" r:id="rId31"/>
    <p:sldId id="320" r:id="rId32"/>
    <p:sldId id="316" r:id="rId33"/>
    <p:sldId id="313" r:id="rId34"/>
    <p:sldId id="314" r:id="rId35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99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709" autoAdjust="0"/>
  </p:normalViewPr>
  <p:slideViewPr>
    <p:cSldViewPr showGuides="1">
      <p:cViewPr varScale="1">
        <p:scale>
          <a:sx n="65" d="100"/>
          <a:sy n="65" d="100"/>
        </p:scale>
        <p:origin x="11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404" y="360"/>
      </p:cViewPr>
      <p:guideLst>
        <p:guide orient="horz" pos="2909"/>
        <p:guide pos="2189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D86D49-075C-493A-9381-1751C160B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956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FF3689-8D4E-4264-9CB9-C2ECFD18C2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253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E07385-5913-4AD7-8563-B01C83CDA8FA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="1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208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DDFF91-FAB7-4B62-AF0D-6FBE2FBF30E3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15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ED00F9-583D-4ED7-B184-676AB7880DAC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700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ECD030-D0DB-4BAF-9206-03E0FC9BD8BD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960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300300-CCDA-48C4-A190-4D7E79344555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7734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B54B49-8614-490D-8344-E43590C0B851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2970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F61574-9F8C-4D3A-8615-16D02230B3E2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18141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7C8925-B16C-45D8-8ADC-CB088598A4D2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4851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C73CAC-EFD2-4450-A20A-1CEEF130BBA6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425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5A8991-3429-4591-86B3-67AA4A2BADB5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6267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C436AA-86F1-4616-90F6-6F62A5B239F1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112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3D0195-6EEE-4246-A724-321791061C2F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5794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CA09A2-B3FC-4426-BD55-0F636B496DF6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2545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ECBC63-81A0-46AD-A882-B66AE152963A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341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8FECFB-1BCD-4E0C-9E3B-4D151565DFA3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96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B90106-0EC3-4CF7-845B-0B06DC1CB0B3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403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FB8F17-BA0E-4D32-A823-AF867A91E313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21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EC153A-C80E-4B83-98EF-2F69BE9588D2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300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6F7E8D-938C-4A15-86E8-C7CB8F1609EF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862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EA0C65-C3F0-4BF4-B9CD-68D9185DCC28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92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392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927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01220E3B-BFED-4DBD-9CB8-04F1431422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52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4E2FA-9BCC-4B79-8057-D6924825B4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6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D12AB-E33D-4E16-99D6-0431A7623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278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B387-D3A0-4B97-B4AB-2C1C326E8D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275320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5BA75-635D-45BB-99BF-C60D9DBD0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0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7A483-6F1A-45A6-B01A-283D4BF192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3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BBC51-87A3-4192-A3B9-9DE7D87AA3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67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9B6BD-F347-45F4-8C43-84F38F56B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52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0DCCB-4530-4042-8C74-4226D53537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53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D3FB5-215A-4A08-9A44-D9CDA2BDAB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0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A2CBA-869C-4BA7-937C-B5A9481A62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49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6156C-D53D-469B-8013-349D094984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80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8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EB6DAF2-B0C8-4CBD-8357-35390359D2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  <p:sldLayoutId id="214748425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itehouse.gov/sites/whitehouse.gov/files/omb/circulars/A122/a122_2004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smtClean="0">
                <a:latin typeface="Georgia" panose="02040502050405020303" pitchFamily="18" charset="0"/>
              </a:rPr>
              <a:t>The National CASA Association </a:t>
            </a:r>
            <a:br>
              <a:rPr lang="en-US" altLang="en-US" sz="3200" smtClean="0">
                <a:latin typeface="Georgia" panose="02040502050405020303" pitchFamily="18" charset="0"/>
              </a:rPr>
            </a:br>
            <a:r>
              <a:rPr lang="en-US" altLang="en-US" sz="2400" smtClean="0">
                <a:latin typeface="Georgia" panose="02040502050405020303" pitchFamily="18" charset="0"/>
              </a:rPr>
              <a:t>Grants Management Training</a:t>
            </a:r>
            <a:r>
              <a:rPr lang="en-US" altLang="en-US" sz="2400" smtClean="0">
                <a:latin typeface="Garamond" panose="02020404030301010803" pitchFamily="18" charset="0"/>
              </a:rPr>
              <a:t/>
            </a:r>
            <a:br>
              <a:rPr lang="en-US" altLang="en-US" sz="2400" smtClean="0">
                <a:latin typeface="Garamond" panose="02020404030301010803" pitchFamily="18" charset="0"/>
              </a:rPr>
            </a:br>
            <a:r>
              <a:rPr lang="en-US" altLang="en-US" sz="2000" i="1" smtClean="0">
                <a:latin typeface="Georgia" panose="02040502050405020303" pitchFamily="18" charset="0"/>
              </a:rPr>
              <a:t>A Training for National CASA Grantees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3352800"/>
            <a:ext cx="4013200" cy="1822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1000" smtClean="0"/>
          </a:p>
          <a:p>
            <a:pPr eaLnBrk="1" hangingPunct="1">
              <a:lnSpc>
                <a:spcPct val="80000"/>
              </a:lnSpc>
            </a:pPr>
            <a:endParaRPr lang="en-US" altLang="en-US" sz="1000" smtClean="0"/>
          </a:p>
          <a:p>
            <a:pPr eaLnBrk="1" hangingPunct="1">
              <a:lnSpc>
                <a:spcPct val="80000"/>
              </a:lnSpc>
            </a:pPr>
            <a:endParaRPr lang="en-US" altLang="en-US" sz="1000" smtClean="0"/>
          </a:p>
          <a:p>
            <a:pPr eaLnBrk="1" hangingPunct="1">
              <a:lnSpc>
                <a:spcPct val="80000"/>
              </a:lnSpc>
            </a:pPr>
            <a:endParaRPr lang="en-US" altLang="en-US" sz="16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8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8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0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000" smtClean="0">
              <a:latin typeface="Garamond" panose="02020404030301010803" pitchFamily="18" charset="0"/>
            </a:endParaRPr>
          </a:p>
        </p:txBody>
      </p:sp>
      <p:pic>
        <p:nvPicPr>
          <p:cNvPr id="6148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24200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19675" y="5897563"/>
            <a:ext cx="36718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latin typeface="Georgia" panose="02040502050405020303" pitchFamily="18" charset="0"/>
                <a:ea typeface="+mj-ea"/>
                <a:cs typeface="+mj-cs"/>
              </a:rPr>
              <a:t>April 11,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725488" y="841375"/>
            <a:ext cx="6132512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 </a:t>
            </a:r>
            <a:br>
              <a:rPr lang="en-US" altLang="en-US" sz="3200" smtClean="0">
                <a:latin typeface="Georgia" panose="02040502050405020303" pitchFamily="18" charset="0"/>
              </a:rPr>
            </a:br>
            <a:r>
              <a:rPr lang="en-US" altLang="en-US" sz="3200" smtClean="0">
                <a:latin typeface="Georgia" panose="02040502050405020303" pitchFamily="18" charset="0"/>
              </a:rPr>
              <a:t>Grantee Budget </a:t>
            </a:r>
            <a:br>
              <a:rPr lang="en-US" altLang="en-US" sz="3200" smtClean="0">
                <a:latin typeface="Georgia" panose="02040502050405020303" pitchFamily="18" charset="0"/>
              </a:rPr>
            </a:br>
            <a:r>
              <a:rPr lang="en-US" altLang="en-US" sz="3200" smtClean="0">
                <a:latin typeface="Georgia" panose="02040502050405020303" pitchFamily="18" charset="0"/>
              </a:rPr>
              <a:t>Information System (GBIS)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488" y="2332038"/>
            <a:ext cx="7693025" cy="34750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On-line system to submit monthly expense reports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400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Access GBIS </a:t>
            </a:r>
            <a:r>
              <a:rPr lang="en-US" alt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(log-in and password required)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Submit monthly expense reports.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Submit grant budget adjustment </a:t>
            </a:r>
            <a:r>
              <a:rPr lang="en-US" alt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requests.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Submit quarterly new volunteer &amp; children numbers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Change grant goals.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View submitted expense reports, new volunteer &amp; children numbers, current grant budget and grant disbursements made to date.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400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000" dirty="0" smtClean="0">
              <a:latin typeface="Garamond" panose="02020404030301010803" pitchFamily="18" charset="0"/>
            </a:endParaRPr>
          </a:p>
        </p:txBody>
      </p:sp>
      <p:pic>
        <p:nvPicPr>
          <p:cNvPr id="22532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825" y="0"/>
            <a:ext cx="2670175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Expense Reports</a:t>
            </a:r>
            <a:b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</a:br>
            <a:r>
              <a:rPr 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When are they due?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32038"/>
            <a:ext cx="7392988" cy="4297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Expense reports must be submitted by the 15</a:t>
            </a:r>
            <a:r>
              <a:rPr lang="en-US" sz="2400" baseline="30000" dirty="0" smtClean="0">
                <a:latin typeface="Georgia" panose="02040502050405020303" pitchFamily="18" charset="0"/>
              </a:rPr>
              <a:t>th</a:t>
            </a:r>
            <a:r>
              <a:rPr lang="en-US" sz="2400" dirty="0" smtClean="0">
                <a:latin typeface="Georgia" panose="02040502050405020303" pitchFamily="18" charset="0"/>
              </a:rPr>
              <a:t> of each month of the grant using the online Grantee Budget Information System (GBIS).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Expense reports must be submitted in order to receive other than the initial grant disbursement.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latin typeface="Georgia" panose="02040502050405020303" pitchFamily="18" charset="0"/>
              </a:rPr>
              <a:t>Disbursement amounts are based upon the total grant award divided by the # of months in the grant period, NOT on the amount submitted for the month in the expense report. See example: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>
                <a:latin typeface="Georgia" panose="02040502050405020303" pitchFamily="18" charset="0"/>
                <a:ea typeface="+mn-ea"/>
                <a:cs typeface="+mn-cs"/>
              </a:rPr>
              <a:t>Grant award = $30,000 / Grant period = 12 months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>
                <a:latin typeface="Georgia" panose="02040502050405020303" pitchFamily="18" charset="0"/>
                <a:ea typeface="+mn-ea"/>
                <a:cs typeface="+mn-cs"/>
              </a:rPr>
              <a:t>Grant disbursement: $30,000/12 = $2,500 per month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pic>
        <p:nvPicPr>
          <p:cNvPr id="24580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136525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80772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Grant Disbursements</a:t>
            </a:r>
            <a:endParaRPr lang="en-US" sz="32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4359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For most grantees, grant disbursements are sent via electronic funds transfer (EFT) monthly </a:t>
            </a:r>
            <a:r>
              <a:rPr lang="en-US" alt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after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400" dirty="0" smtClean="0">
                <a:latin typeface="Georgia" panose="02040502050405020303" pitchFamily="18" charset="0"/>
              </a:rPr>
              <a:t>receipt and approval of expense reports.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400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latin typeface="Georgia" panose="02040502050405020303" pitchFamily="18" charset="0"/>
              </a:rPr>
              <a:t>Grant disbursements for grants awarded outside of the regular grant cycles may be disbursed by check within the specified grant period (e.g., Professional Development grants).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latin typeface="Georgia" panose="02040502050405020303" pitchFamily="18" charset="0"/>
              </a:rPr>
              <a:t>The 12-month grant periods may vary: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	</a:t>
            </a:r>
            <a:r>
              <a:rPr lang="en-US" altLang="en-US" sz="2000" dirty="0" smtClean="0">
                <a:latin typeface="Georgia" panose="02040502050405020303" pitchFamily="18" charset="0"/>
              </a:rPr>
              <a:t>October </a:t>
            </a:r>
            <a:r>
              <a:rPr lang="en-US" altLang="en-US" sz="2000" dirty="0">
                <a:latin typeface="Georgia" panose="02040502050405020303" pitchFamily="18" charset="0"/>
              </a:rPr>
              <a:t>1 to September 30 	</a:t>
            </a:r>
            <a:endParaRPr lang="en-US" altLang="en-US" sz="2000" dirty="0" smtClean="0">
              <a:latin typeface="Georgia" panose="02040502050405020303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dirty="0" smtClean="0">
                <a:latin typeface="Georgia" panose="02040502050405020303" pitchFamily="18" charset="0"/>
              </a:rPr>
              <a:t>	January 1 to December 31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dirty="0">
                <a:latin typeface="Georgia" panose="02040502050405020303" pitchFamily="18" charset="0"/>
              </a:rPr>
              <a:t>	</a:t>
            </a:r>
            <a:r>
              <a:rPr lang="en-US" altLang="en-US" sz="2000" dirty="0" smtClean="0">
                <a:latin typeface="Georgia" panose="02040502050405020303" pitchFamily="18" charset="0"/>
              </a:rPr>
              <a:t>July 1 to June 30</a:t>
            </a:r>
            <a:r>
              <a:rPr lang="en-US" altLang="en-US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000" dirty="0">
                <a:latin typeface="Georgia" panose="02040502050405020303" pitchFamily="18" charset="0"/>
              </a:rPr>
              <a:t>(being consolidated to one of above)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Georgia" panose="02040502050405020303" pitchFamily="18" charset="0"/>
              </a:rPr>
              <a:t>	</a:t>
            </a:r>
            <a:endParaRPr lang="en-US" altLang="en-US" sz="2400" dirty="0" smtClean="0">
              <a:latin typeface="Georgia" panose="02040502050405020303" pitchFamily="18" charset="0"/>
            </a:endParaRPr>
          </a:p>
        </p:txBody>
      </p:sp>
      <p:pic>
        <p:nvPicPr>
          <p:cNvPr id="26628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46038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924800" cy="9144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What’s wrong with this picture?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39763" y="2514600"/>
          <a:ext cx="8229600" cy="2892425"/>
        </p:xfrm>
        <a:graphic>
          <a:graphicData uri="http://schemas.openxmlformats.org/drawingml/2006/table">
            <a:tbl>
              <a:tblPr/>
              <a:tblGrid>
                <a:gridCol w="1065011"/>
                <a:gridCol w="572111"/>
                <a:gridCol w="501697"/>
                <a:gridCol w="501697"/>
                <a:gridCol w="501697"/>
                <a:gridCol w="501697"/>
                <a:gridCol w="501697"/>
                <a:gridCol w="501697"/>
                <a:gridCol w="501697"/>
                <a:gridCol w="501697"/>
                <a:gridCol w="501697"/>
                <a:gridCol w="501697"/>
                <a:gridCol w="501697"/>
                <a:gridCol w="501697"/>
                <a:gridCol w="572111"/>
              </a:tblGrid>
              <a:tr h="340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Budget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Categories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Grant</a:t>
                      </a:r>
                    </a:p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Budget 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Jul-17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Aug-17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Sep-17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Oct-17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Nov-17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Dec-17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Jan-18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Feb-18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Apr-18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May-18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Total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Personnel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$ 30,000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$ 2,500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$ 2,500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$ 2,500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$ 2,500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$ 2,500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$ 2,500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$ 2,500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$ 2,500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$ 2,500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$ 2,500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$ 2,500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$ 2,500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$ 30,000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Taxes/Benefits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   2,000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166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166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166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166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166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166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166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166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166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166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166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174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2,000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Travel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   1,500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1,500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Printing/Copying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   2,000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166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166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166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166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167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167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167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167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167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167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167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167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2,000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Supplies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   1,500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1,500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Equipment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   1,500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1,500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Rent/Utilities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   1,000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83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84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84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84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84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83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83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83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83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83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83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83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1,000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      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41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41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41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41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42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42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42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42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42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42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42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42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500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$ 40,000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$ 3,331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$ 3,332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$ 3,332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$ 3,332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$ 3,334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$ 3,333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$ 3,333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$ 3,333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$ 3,333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$ 3,333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$ 3,333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$ 3,341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$ 40,000 </a:t>
                      </a:r>
                    </a:p>
                  </a:txBody>
                  <a:tcPr marL="4890" marR="4890" marT="4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8853" name="Picture 4" descr="casa_h_national_redblue_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525" y="68263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>
          <a:xfrm>
            <a:off x="639763" y="1676400"/>
            <a:ext cx="8047037" cy="8382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Actual Costs Typically Vary by Month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638" y="2759075"/>
          <a:ext cx="8596312" cy="2393950"/>
        </p:xfrm>
        <a:graphic>
          <a:graphicData uri="http://schemas.openxmlformats.org/drawingml/2006/table">
            <a:tbl>
              <a:tblPr/>
              <a:tblGrid>
                <a:gridCol w="1069034"/>
                <a:gridCol w="594257"/>
                <a:gridCol w="528230"/>
                <a:gridCol w="528230"/>
                <a:gridCol w="528230"/>
                <a:gridCol w="528230"/>
                <a:gridCol w="528230"/>
                <a:gridCol w="528230"/>
                <a:gridCol w="528230"/>
                <a:gridCol w="528230"/>
                <a:gridCol w="528230"/>
                <a:gridCol w="528230"/>
                <a:gridCol w="528230"/>
                <a:gridCol w="528230"/>
                <a:gridCol w="594257"/>
              </a:tblGrid>
              <a:tr h="3420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Budget Categories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Grant</a:t>
                      </a:r>
                    </a:p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Budget 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Jul-17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Aug-17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Sep-17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Oct-17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Nov-17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Dec-17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Jan-18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Feb-18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Apr-18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May-18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Jun-18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Total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Personnel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 28,050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2,256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2,260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2,257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2,259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2,256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2,260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2,257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2,259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2,256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2,260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2,257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2,259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27,096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Taxes/Benefits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   7,940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658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658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658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658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658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658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658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658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658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658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159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158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6,897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Travel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   1,150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250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1,000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1,250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Printing/Copying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 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Supplies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   1,020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85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55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115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85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85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85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85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200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25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150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1,220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Equipment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   1,500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430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871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199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1,500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Rent/Utilities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 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       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340 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125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1,912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-  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2,037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$  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40,000 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3,429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3,098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3,901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3,252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6,110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3,003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3,000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3,117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2,939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3,068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2,541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2,542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40,000 </a:t>
                      </a:r>
                    </a:p>
                  </a:txBody>
                  <a:tcPr marL="6694" marR="6694" marT="6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9877" name="Picture 4" descr="casa_h_national_redblue_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8263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Cash on Hand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7696200" cy="40386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</a:p>
          <a:p>
            <a:pPr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200" smtClean="0">
                <a:latin typeface="Georgia" panose="02040502050405020303" pitchFamily="18" charset="0"/>
              </a:rPr>
              <a:t>DISBURSEMENTS  – EXPENSES =</a:t>
            </a:r>
          </a:p>
          <a:p>
            <a:pPr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600" b="1" smtClean="0">
                <a:latin typeface="Georgia" panose="02040502050405020303" pitchFamily="18" charset="0"/>
              </a:rPr>
              <a:t>CASH ON HAND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/>
              <a:t>	</a:t>
            </a:r>
          </a:p>
        </p:txBody>
      </p:sp>
      <p:pic>
        <p:nvPicPr>
          <p:cNvPr id="30724" name="Picture 5" descr="C:\Documents and Settings\coral\Local Settings\Temporary Internet Files\Content.IE5\3L4DA875\MPj0442235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953000"/>
            <a:ext cx="1503363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22225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Cash on Hand - Example</a:t>
            </a:r>
            <a:endParaRPr lang="en-US" altLang="en-US" sz="3200" i="1" smtClean="0">
              <a:latin typeface="Georgia" panose="02040502050405020303" pitchFamily="18" charset="0"/>
            </a:endParaRPr>
          </a:p>
        </p:txBody>
      </p:sp>
      <p:graphicFrame>
        <p:nvGraphicFramePr>
          <p:cNvPr id="239794" name="Group 178"/>
          <p:cNvGraphicFramePr>
            <a:graphicFrameLocks noGrp="1"/>
          </p:cNvGraphicFramePr>
          <p:nvPr>
            <p:ph sz="half" idx="2"/>
          </p:nvPr>
        </p:nvGraphicFramePr>
        <p:xfrm>
          <a:off x="990600" y="2438400"/>
          <a:ext cx="7580313" cy="3571875"/>
        </p:xfrm>
        <a:graphic>
          <a:graphicData uri="http://schemas.openxmlformats.org/drawingml/2006/table">
            <a:tbl>
              <a:tblPr/>
              <a:tblGrid>
                <a:gridCol w="1384242"/>
                <a:gridCol w="2014280"/>
                <a:gridCol w="2251154"/>
                <a:gridCol w="1930637"/>
              </a:tblGrid>
              <a:tr h="8937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Month</a:t>
                      </a:r>
                      <a:endParaRPr kumimoji="0" lang="en-US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Disbursements</a:t>
                      </a:r>
                      <a:endParaRPr kumimoji="0" lang="en-US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Reported Expenses</a:t>
                      </a:r>
                      <a:endParaRPr kumimoji="0" lang="en-US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Cash On Hand</a:t>
                      </a:r>
                      <a:endParaRPr kumimoji="0" lang="en-US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July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2,500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2,000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  500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August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2,500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2,000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1,000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September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2,500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   500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3,000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October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2,500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   500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5,000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November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       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2,000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3,000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December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$                  2,500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3,500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 $                 2,000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1436" marR="9143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80" name="Curved Left Arrow 6"/>
          <p:cNvSpPr>
            <a:spLocks noChangeArrowheads="1"/>
          </p:cNvSpPr>
          <p:nvPr/>
        </p:nvSpPr>
        <p:spPr bwMode="auto">
          <a:xfrm>
            <a:off x="8458200" y="2514600"/>
            <a:ext cx="457200" cy="2282825"/>
          </a:xfrm>
          <a:prstGeom prst="curvedLeftArrow">
            <a:avLst>
              <a:gd name="adj1" fmla="val 24988"/>
              <a:gd name="adj2" fmla="val 50000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31781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19050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1031875"/>
            <a:ext cx="7924800" cy="9461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Suspension of Disbursements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488" y="2332038"/>
            <a:ext cx="7693025" cy="4205287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Georgia" panose="02040502050405020303" pitchFamily="18" charset="0"/>
              </a:rPr>
              <a:t>High cash on hand amount - considered high if the amount of your cash on hand is approximately double your normal monthly disbursement.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en-US" altLang="en-US" smtClean="0">
                <a:latin typeface="Georgia" panose="02040502050405020303" pitchFamily="18" charset="0"/>
              </a:rPr>
              <a:t>Grant disbursement suspended until spending increases.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en-US" altLang="en-US" smtClean="0">
                <a:latin typeface="Georgia" panose="02040502050405020303" pitchFamily="18" charset="0"/>
              </a:rPr>
              <a:t>A missed disbursement does not affect your grant award amount.</a:t>
            </a:r>
          </a:p>
          <a:p>
            <a:pPr eaLnBrk="1" hangingPunct="1"/>
            <a:r>
              <a:rPr lang="en-US" altLang="en-US" sz="2400" smtClean="0">
                <a:latin typeface="Georgia" panose="02040502050405020303" pitchFamily="18" charset="0"/>
              </a:rPr>
              <a:t>Failure to submit timely expense reports. </a:t>
            </a:r>
          </a:p>
          <a:p>
            <a:pPr eaLnBrk="1" hangingPunct="1"/>
            <a:r>
              <a:rPr lang="en-US" altLang="en-US" sz="2400" smtClean="0">
                <a:latin typeface="Georgia" panose="02040502050405020303" pitchFamily="18" charset="0"/>
              </a:rPr>
              <a:t>Failure to follow other grant reporting requirements – narrative report, new volunteer &amp; children numbers, six-month survey, annual survey, etc. </a:t>
            </a:r>
          </a:p>
          <a:p>
            <a:pPr eaLnBrk="1" hangingPunct="1"/>
            <a:endParaRPr lang="en-US" altLang="en-US" sz="2400" smtClean="0"/>
          </a:p>
        </p:txBody>
      </p:sp>
      <p:pic>
        <p:nvPicPr>
          <p:cNvPr id="33796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050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6003925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Quarterly New Volunteer and Children Numbers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762000" y="2273300"/>
            <a:ext cx="7620000" cy="4387850"/>
          </a:xfrm>
        </p:spPr>
        <p:txBody>
          <a:bodyPr/>
          <a:lstStyle/>
          <a:p>
            <a:pPr eaLnBrk="1" hangingPunct="1"/>
            <a:r>
              <a:rPr lang="en-US" altLang="en-US" sz="2200" smtClean="0">
                <a:latin typeface="Georgia" panose="02040502050405020303" pitchFamily="18" charset="0"/>
              </a:rPr>
              <a:t>The projected new volunteer and children numbers noted in the Grant Terms and Conditions (T&amp;C) Agreement are provided in GBIS. </a:t>
            </a:r>
          </a:p>
          <a:p>
            <a:pPr eaLnBrk="1" hangingPunct="1"/>
            <a:r>
              <a:rPr lang="en-US" altLang="en-US" sz="2200" smtClean="0">
                <a:latin typeface="Georgia" panose="02040502050405020303" pitchFamily="18" charset="0"/>
              </a:rPr>
              <a:t>Enter new volunteer and children numbers to date for each quarter pertaining to this grant.</a:t>
            </a:r>
          </a:p>
          <a:p>
            <a:pPr lvl="1" eaLnBrk="1" hangingPunct="1"/>
            <a:r>
              <a:rPr lang="en-US" altLang="en-US" sz="2000" smtClean="0">
                <a:latin typeface="Georgia" panose="02040502050405020303" pitchFamily="18" charset="0"/>
              </a:rPr>
              <a:t>This means every quarter you have to add up the numbers from the previous quarter.</a:t>
            </a:r>
          </a:p>
          <a:p>
            <a:pPr eaLnBrk="1" hangingPunct="1"/>
            <a:r>
              <a:rPr lang="en-US" altLang="en-US" sz="2200" smtClean="0">
                <a:latin typeface="Georgia" panose="02040502050405020303" pitchFamily="18" charset="0"/>
              </a:rPr>
              <a:t>Only count new volunteers and children for this/a single specific grant; do not provide duplicative #s for another National CASA or other funder’s grant (e.g. VOCA)</a:t>
            </a:r>
          </a:p>
          <a:p>
            <a:pPr eaLnBrk="1" hangingPunct="1"/>
            <a:r>
              <a:rPr lang="en-US" altLang="en-US" sz="2200" smtClean="0">
                <a:latin typeface="Georgia" panose="02040502050405020303" pitchFamily="18" charset="0"/>
              </a:rPr>
              <a:t>When you hit “Submit” the system will auto-populate the remaining balances and date entered.</a:t>
            </a:r>
          </a:p>
        </p:txBody>
      </p:sp>
      <p:pic>
        <p:nvPicPr>
          <p:cNvPr id="35844" name="Picture 4" descr="casa_h_national_redblue_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575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822325" y="765175"/>
            <a:ext cx="6003925" cy="1200150"/>
          </a:xfrm>
        </p:spPr>
        <p:txBody>
          <a:bodyPr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3200" smtClean="0">
                <a:latin typeface="Georgia" panose="02040502050405020303" pitchFamily="18" charset="0"/>
              </a:rPr>
              <a:t>Narrative Reports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2247900"/>
            <a:ext cx="7864475" cy="38322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Narrative reports are used to monitor your progress in achieving grant goals. </a:t>
            </a:r>
          </a:p>
          <a:p>
            <a:pPr eaLnBrk="1" hangingPunct="1"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There are two reports due during the grant period.</a:t>
            </a:r>
          </a:p>
          <a:p>
            <a:pPr lvl="1" eaLnBrk="1" hangingPunct="1">
              <a:defRPr/>
            </a:pPr>
            <a:r>
              <a:rPr lang="en-US" dirty="0" smtClean="0">
                <a:latin typeface="Georgia" panose="02040502050405020303" pitchFamily="18" charset="0"/>
              </a:rPr>
              <a:t>6-month report and 12-month/final report</a:t>
            </a:r>
            <a:endParaRPr lang="en-US" dirty="0"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Narrative report forms will be emailed </a:t>
            </a:r>
            <a:r>
              <a:rPr 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typically</a:t>
            </a:r>
            <a:r>
              <a:rPr lang="en-US" sz="2400" dirty="0" smtClean="0">
                <a:latin typeface="Georgia" panose="02040502050405020303" pitchFamily="18" charset="0"/>
              </a:rPr>
              <a:t> a month prior to the due date of the report.</a:t>
            </a:r>
          </a:p>
          <a:p>
            <a:pPr eaLnBrk="1" hangingPunct="1"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Completed narrative reports must be submitted electronically via email to </a:t>
            </a:r>
            <a:r>
              <a:rPr 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grants@casaforchildren.org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400" dirty="0" smtClean="0"/>
          </a:p>
        </p:txBody>
      </p:sp>
      <p:pic>
        <p:nvPicPr>
          <p:cNvPr id="36868" name="Picture 4" descr="casa_h_national_redblue_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575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Presenter: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838200" y="2697163"/>
            <a:ext cx="7696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latin typeface="Georgia" panose="02040502050405020303" pitchFamily="18" charset="0"/>
              </a:rPr>
              <a:t>Coral Edward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latin typeface="Georgia" panose="02040502050405020303" pitchFamily="18" charset="0"/>
              </a:rPr>
              <a:t>National CASA Grants Associate</a:t>
            </a:r>
          </a:p>
        </p:txBody>
      </p:sp>
      <p:pic>
        <p:nvPicPr>
          <p:cNvPr id="8196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98425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39763" y="868363"/>
            <a:ext cx="6675437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Semi-annual grantee report </a:t>
            </a:r>
            <a:br>
              <a:rPr lang="en-US" altLang="en-US" sz="3200" smtClean="0">
                <a:latin typeface="Georgia" panose="02040502050405020303" pitchFamily="18" charset="0"/>
              </a:rPr>
            </a:br>
            <a:r>
              <a:rPr lang="en-US" altLang="en-US" sz="1800" smtClean="0">
                <a:latin typeface="Georgia" panose="02040502050405020303" pitchFamily="18" charset="0"/>
              </a:rPr>
              <a:t>(State Awareness and Youth Advocacy Grantees only)</a:t>
            </a:r>
            <a:r>
              <a:rPr lang="en-US" altLang="en-US" sz="2800" smtClean="0">
                <a:latin typeface="Georgia" panose="02040502050405020303" pitchFamily="18" charset="0"/>
              </a:rPr>
              <a:t> </a:t>
            </a:r>
            <a:endParaRPr lang="en-US" altLang="en-US" sz="2600" smtClean="0">
              <a:latin typeface="Georgia" panose="02040502050405020303" pitchFamily="18" charset="0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822325" y="2247900"/>
            <a:ext cx="7620000" cy="43815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200" dirty="0" smtClean="0">
                <a:latin typeface="Georgia" panose="02040502050405020303" pitchFamily="18" charset="0"/>
              </a:rPr>
              <a:t>Due dates and access to the survey are available on </a:t>
            </a:r>
            <a:r>
              <a:rPr lang="en-US" altLang="en-US" sz="22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CASAforChildren.org</a:t>
            </a:r>
            <a:r>
              <a:rPr lang="en-US" altLang="en-US" sz="2200" dirty="0" smtClean="0">
                <a:latin typeface="Georgia" panose="02040502050405020303" pitchFamily="18" charset="0"/>
              </a:rPr>
              <a:t> website.</a:t>
            </a:r>
          </a:p>
          <a:p>
            <a:pPr eaLnBrk="1" hangingPunct="1">
              <a:defRPr/>
            </a:pPr>
            <a:r>
              <a:rPr lang="en-US" altLang="en-US" sz="2200" dirty="0" smtClean="0">
                <a:latin typeface="Georgia" panose="02040502050405020303" pitchFamily="18" charset="0"/>
              </a:rPr>
              <a:t>Grantees are required to maintain the tracking sheet (excel spreadsheet) provided by Child Trends to collect data for this report.</a:t>
            </a:r>
          </a:p>
          <a:p>
            <a:pPr eaLnBrk="1" hangingPunct="1">
              <a:defRPr/>
            </a:pPr>
            <a:r>
              <a:rPr lang="en-US" altLang="en-US" sz="2200" dirty="0" smtClean="0">
                <a:latin typeface="Georgia" panose="02040502050405020303" pitchFamily="18" charset="0"/>
              </a:rPr>
              <a:t>Tabs (4-8) on the tracking sheet are auto-populated to provide the data required for the semi-annual reports via </a:t>
            </a:r>
            <a:r>
              <a:rPr lang="en-US" altLang="en-US" sz="22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S</a:t>
            </a:r>
            <a:r>
              <a:rPr lang="en-US" altLang="en-US" sz="2200" dirty="0" smtClean="0">
                <a:latin typeface="Georgia" panose="02040502050405020303" pitchFamily="18" charset="0"/>
              </a:rPr>
              <a:t>urvey </a:t>
            </a:r>
            <a:r>
              <a:rPr lang="en-US" altLang="en-US" sz="22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M</a:t>
            </a:r>
            <a:r>
              <a:rPr lang="en-US" altLang="en-US" sz="2200" dirty="0" smtClean="0">
                <a:latin typeface="Georgia" panose="02040502050405020303" pitchFamily="18" charset="0"/>
              </a:rPr>
              <a:t>onkey.</a:t>
            </a:r>
          </a:p>
          <a:p>
            <a:pPr eaLnBrk="1" hangingPunct="1">
              <a:defRPr/>
            </a:pPr>
            <a:r>
              <a:rPr lang="en-US" altLang="en-US" sz="2200" dirty="0" smtClean="0">
                <a:latin typeface="Georgia" panose="02040502050405020303" pitchFamily="18" charset="0"/>
              </a:rPr>
              <a:t>Grantees will be notified via email </a:t>
            </a:r>
            <a:r>
              <a:rPr lang="en-US" altLang="en-US" sz="22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typically</a:t>
            </a:r>
            <a:r>
              <a:rPr lang="en-US" altLang="en-US" sz="2200" dirty="0" smtClean="0">
                <a:latin typeface="Georgia" panose="02040502050405020303" pitchFamily="18" charset="0"/>
              </a:rPr>
              <a:t> one month prior to the due date of the report.</a:t>
            </a:r>
          </a:p>
          <a:p>
            <a:pPr eaLnBrk="1" hangingPunct="1">
              <a:defRPr/>
            </a:pPr>
            <a:r>
              <a:rPr lang="en-US" altLang="en-US" sz="2200" dirty="0" smtClean="0">
                <a:latin typeface="Georgia" panose="02040502050405020303" pitchFamily="18" charset="0"/>
              </a:rPr>
              <a:t>Grantees should print a copy of </a:t>
            </a:r>
            <a:r>
              <a:rPr lang="en-US" altLang="en-US" sz="22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their completed </a:t>
            </a:r>
            <a:r>
              <a:rPr lang="en-US" altLang="en-US" sz="2200" dirty="0" smtClean="0">
                <a:latin typeface="Georgia" panose="02040502050405020303" pitchFamily="18" charset="0"/>
              </a:rPr>
              <a:t>survey for their records.</a:t>
            </a:r>
          </a:p>
        </p:txBody>
      </p:sp>
      <p:pic>
        <p:nvPicPr>
          <p:cNvPr id="37892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28575"/>
            <a:ext cx="2163762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Access to GBIS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200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www.CasaforChildren.org</a:t>
            </a:r>
          </a:p>
          <a:p>
            <a:pPr eaLnBrk="1" hangingPunct="1"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Login: User Name and Password </a:t>
            </a:r>
          </a:p>
          <a:p>
            <a:pPr eaLnBrk="1" hangingPunct="1"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Reporting Tools</a:t>
            </a:r>
          </a:p>
          <a:p>
            <a:pPr eaLnBrk="1" hangingPunct="1"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Grantee Report</a:t>
            </a:r>
          </a:p>
          <a:p>
            <a:pPr eaLnBrk="1" hangingPunct="1"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Your Name and Email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latin typeface="Georgia" panose="02040502050405020303" pitchFamily="18" charset="0"/>
              </a:rPr>
              <a:t>Check Program Information, if changes are required log on to </a:t>
            </a:r>
            <a:r>
              <a:rPr 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CASAforChildren.org</a:t>
            </a:r>
            <a:r>
              <a:rPr lang="en-US" sz="2400" dirty="0" smtClean="0">
                <a:latin typeface="Georgia" panose="02040502050405020303" pitchFamily="18" charset="0"/>
              </a:rPr>
              <a:t> website and click on “Manage Your Program’s Profile”. </a:t>
            </a:r>
          </a:p>
        </p:txBody>
      </p:sp>
      <p:pic>
        <p:nvPicPr>
          <p:cNvPr id="39940" name="Picture 4" descr="casa_h_national_redblue_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575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8265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 smtClean="0">
                <a:latin typeface="Georgia" panose="02040502050405020303" pitchFamily="18" charset="0"/>
              </a:rPr>
              <a:t>Other </a:t>
            </a:r>
            <a:r>
              <a:rPr lang="en-US" altLang="en-US" sz="32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Possible</a:t>
            </a:r>
            <a:r>
              <a:rPr lang="en-US" altLang="en-US" sz="3200" dirty="0" smtClean="0">
                <a:latin typeface="Georgia" panose="02040502050405020303" pitchFamily="18" charset="0"/>
              </a:rPr>
              <a:t> Grant Requirements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32038"/>
            <a:ext cx="8199438" cy="2743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32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Grant Monitoring Activities: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0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Georgia" panose="02040502050405020303" pitchFamily="18" charset="0"/>
              </a:rPr>
              <a:t>Accountability Calls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Georgia" panose="02040502050405020303" pitchFamily="18" charset="0"/>
              </a:rPr>
              <a:t>Desk Audits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>
                <a:latin typeface="Georgia" panose="02040502050405020303" pitchFamily="18" charset="0"/>
              </a:rPr>
              <a:t>On-Site Monitoring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000" dirty="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dirty="0" smtClean="0">
                <a:latin typeface="Garamond" panose="02020404030301010803" pitchFamily="18" charset="0"/>
              </a:rPr>
              <a:t>	</a:t>
            </a:r>
          </a:p>
        </p:txBody>
      </p:sp>
      <p:pic>
        <p:nvPicPr>
          <p:cNvPr id="40964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19050"/>
            <a:ext cx="2574925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731838" y="942975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Accountability Calls (Monitoring)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20000" cy="37179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latin typeface="Georgia" panose="02040502050405020303" pitchFamily="18" charset="0"/>
              </a:rPr>
              <a:t>Factors that may determine accountability calls:</a:t>
            </a:r>
          </a:p>
          <a:p>
            <a:pPr lvl="1" eaLnBrk="1" hangingPunct="1">
              <a:defRPr/>
            </a:pPr>
            <a:r>
              <a:rPr lang="en-US" altLang="en-US" sz="2000" dirty="0">
                <a:latin typeface="Georgia" panose="02040502050405020303" pitchFamily="18" charset="0"/>
                <a:ea typeface="+mn-ea"/>
                <a:cs typeface="+mn-cs"/>
              </a:rPr>
              <a:t>the amount of the grant award (the higher the award the more calls that may be scheduled during the period)</a:t>
            </a:r>
          </a:p>
          <a:p>
            <a:pPr lvl="1" eaLnBrk="1" hangingPunct="1">
              <a:defRPr/>
            </a:pPr>
            <a:r>
              <a:rPr lang="en-US" altLang="en-US" sz="2000" dirty="0">
                <a:latin typeface="Georgia" panose="02040502050405020303" pitchFamily="18" charset="0"/>
                <a:ea typeface="+mn-ea"/>
                <a:cs typeface="+mn-cs"/>
              </a:rPr>
              <a:t>slow grant progress as evidenced by late/low/no spending in GBIS or stated in the 6-month narrative</a:t>
            </a:r>
          </a:p>
          <a:p>
            <a:pPr eaLnBrk="1" hangingPunct="1"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Grantees will be contacted prior to scheduling of the first call.</a:t>
            </a:r>
          </a:p>
          <a:p>
            <a:pPr eaLnBrk="1" hangingPunct="1"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Any subsequent calls will be scheduled accordingly after each call.</a:t>
            </a:r>
          </a:p>
        </p:txBody>
      </p:sp>
      <p:pic>
        <p:nvPicPr>
          <p:cNvPr id="43012" name="Picture 4" descr="casa_h_national_redblue_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575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Desk Audits (Monitoring)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20000" cy="3992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0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Grants may be picked at random or based upon the results of a risk assessment completed by National CASA.</a:t>
            </a:r>
          </a:p>
          <a:p>
            <a:pPr eaLnBrk="1" hangingPunct="1">
              <a:defRPr/>
            </a:pPr>
            <a:r>
              <a:rPr lang="en-US" altLang="en-US" sz="20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Grantees will receive communication typically one month prior via email along with a checklist of documents to be submitted for auditing.</a:t>
            </a:r>
          </a:p>
          <a:p>
            <a:pPr eaLnBrk="1" hangingPunct="1">
              <a:defRPr/>
            </a:pPr>
            <a:r>
              <a:rPr lang="en-US" altLang="en-US" sz="20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Communication with the grantee will be maintained throughout the desk audit to obtain additional clarification or documents.</a:t>
            </a:r>
          </a:p>
          <a:p>
            <a:pPr eaLnBrk="1" hangingPunct="1">
              <a:defRPr/>
            </a:pPr>
            <a:r>
              <a:rPr lang="en-US" altLang="en-US" sz="20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Any corrective action, if required, has to be resolved for the desk audit to be determined complete.</a:t>
            </a:r>
          </a:p>
          <a:p>
            <a:pPr eaLnBrk="1" hangingPunct="1">
              <a:defRPr/>
            </a:pPr>
            <a:r>
              <a:rPr lang="en-US" altLang="en-US" sz="20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Grantee will receive a confirmation letter once the desk audit is successfully completed.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400" dirty="0" smtClean="0"/>
          </a:p>
        </p:txBody>
      </p:sp>
      <p:pic>
        <p:nvPicPr>
          <p:cNvPr id="44036" name="Picture 4" descr="casa_h_national_redblue_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575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On-Site Visits (Monitoring)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20000" cy="43592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Grant award amounts of $75,000 and above are subject to an on-site visit.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000" dirty="0" smtClean="0"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Grantees with award amounts under $75,000 may also be selected for an on-site visit.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000" dirty="0" smtClean="0"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Grantees will receive communication via email in advance to schedule dates for the on-site visit.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000" dirty="0" smtClean="0"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Once dates are confirmed a checklist of items/topics for review will be emailed to the grantee.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400" dirty="0" smtClean="0"/>
          </a:p>
        </p:txBody>
      </p:sp>
      <p:pic>
        <p:nvPicPr>
          <p:cNvPr id="45060" name="Picture 4" descr="casa_h_national_redblue_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425" y="28575"/>
            <a:ext cx="2492375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On-Site Visits (continued)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20000" cy="43592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On-site visits may occur over a 1-2 day period and consist of interviews, document/system reviews, tour of facilities, etc.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000" dirty="0" smtClean="0"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en-US" altLang="en-US" sz="2400" dirty="0">
                <a:latin typeface="Georgia" panose="02040502050405020303" pitchFamily="18" charset="0"/>
              </a:rPr>
              <a:t>A final written grant monitoring report will be issued after the visit and write-up is complete. </a:t>
            </a:r>
          </a:p>
          <a:p>
            <a:pPr lvl="1" eaLnBrk="1" hangingPunct="1">
              <a:defRPr/>
            </a:pPr>
            <a:r>
              <a:rPr lang="en-US" altLang="en-US" sz="2000" dirty="0">
                <a:latin typeface="Georgia" panose="02040502050405020303" pitchFamily="18" charset="0"/>
                <a:ea typeface="+mn-ea"/>
                <a:cs typeface="+mn-cs"/>
              </a:rPr>
              <a:t>This may consist of a draft report being submitted to the program for confirmation/clarification first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000" dirty="0" smtClean="0">
              <a:solidFill>
                <a:schemeClr val="accent4">
                  <a:lumMod val="90000"/>
                  <a:lumOff val="10000"/>
                </a:schemeClr>
              </a:solidFill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Corrective actions if required will have to be </a:t>
            </a:r>
            <a:r>
              <a:rPr lang="en-US" altLang="en-US" sz="2400" dirty="0">
                <a:latin typeface="Georgia" panose="02040502050405020303" pitchFamily="18" charset="0"/>
              </a:rPr>
              <a:t>resolved b</a:t>
            </a:r>
            <a:r>
              <a:rPr lang="en-US" altLang="en-US" sz="2400" dirty="0" smtClean="0">
                <a:latin typeface="Georgia" panose="02040502050405020303" pitchFamily="18" charset="0"/>
              </a:rPr>
              <a:t>y the due date stated on the final report.</a:t>
            </a:r>
          </a:p>
          <a:p>
            <a:pPr eaLnBrk="1" hangingPunct="1">
              <a:defRPr/>
            </a:pPr>
            <a:endParaRPr lang="en-US" altLang="en-US" sz="2400" dirty="0" smtClean="0"/>
          </a:p>
        </p:txBody>
      </p:sp>
      <p:pic>
        <p:nvPicPr>
          <p:cNvPr id="46084" name="Picture 4" descr="casa_h_national_redblue_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425" y="28575"/>
            <a:ext cx="2492375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6188075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Six-month Survey (OJJDP Data Report)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762000" y="2332038"/>
            <a:ext cx="7589838" cy="43815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Due dates and access to the survey are on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CASAforChildren.org</a:t>
            </a:r>
            <a:r>
              <a:rPr lang="en-US" alt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400" dirty="0" smtClean="0">
                <a:latin typeface="Georgia" panose="02040502050405020303" pitchFamily="18" charset="0"/>
              </a:rPr>
              <a:t>website.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The survey is submitted via </a:t>
            </a:r>
            <a:r>
              <a:rPr lang="en-US" alt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Key Survey.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400" dirty="0" smtClean="0">
              <a:solidFill>
                <a:schemeClr val="accent4">
                  <a:lumMod val="90000"/>
                  <a:lumOff val="10000"/>
                </a:schemeClr>
              </a:solidFill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Inquiries can be emailed to: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survey@casaforchildren.org</a:t>
            </a:r>
          </a:p>
        </p:txBody>
      </p:sp>
      <p:pic>
        <p:nvPicPr>
          <p:cNvPr id="47108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575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757238" y="771525"/>
            <a:ext cx="6003925" cy="1187450"/>
          </a:xfrm>
        </p:spPr>
        <p:txBody>
          <a:bodyPr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3200" smtClean="0">
                <a:latin typeface="Georgia" panose="02040502050405020303" pitchFamily="18" charset="0"/>
              </a:rPr>
              <a:t>Annual Survey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762000" y="2247900"/>
            <a:ext cx="8305800" cy="43815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Due dates and access to the survey are available on 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CASAforChildren.org</a:t>
            </a:r>
            <a:r>
              <a:rPr lang="en-US" altLang="en-US" sz="2400" dirty="0" smtClean="0">
                <a:latin typeface="Georgia" panose="02040502050405020303" pitchFamily="18" charset="0"/>
              </a:rPr>
              <a:t> website.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The survey is submitted via </a:t>
            </a:r>
            <a:r>
              <a:rPr lang="en-US" alt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Key Survey.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400" dirty="0" smtClean="0">
              <a:solidFill>
                <a:schemeClr val="accent4">
                  <a:lumMod val="90000"/>
                  <a:lumOff val="10000"/>
                </a:schemeClr>
              </a:solidFill>
              <a:latin typeface="Georgia" panose="02040502050405020303" pitchFamily="18" charset="0"/>
            </a:endParaRPr>
          </a:p>
          <a:p>
            <a:pPr eaLnBrk="1" hangingPunct="1"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Inquiries can be emailed to: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survey@casaforchildren.org</a:t>
            </a:r>
            <a:endParaRPr lang="en-US" altLang="en-US" sz="2400" dirty="0" smtClean="0">
              <a:latin typeface="Georgia" panose="02040502050405020303" pitchFamily="18" charset="0"/>
            </a:endParaRPr>
          </a:p>
          <a:p>
            <a:pPr eaLnBrk="1" hangingPunct="1">
              <a:defRPr/>
            </a:pPr>
            <a:endParaRPr lang="en-US" altLang="en-US" sz="2400" dirty="0" smtClean="0">
              <a:latin typeface="Georgia" panose="02040502050405020303" pitchFamily="18" charset="0"/>
            </a:endParaRPr>
          </a:p>
        </p:txBody>
      </p:sp>
      <p:pic>
        <p:nvPicPr>
          <p:cNvPr id="49156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575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>
          <a:xfrm>
            <a:off x="808038" y="790575"/>
            <a:ext cx="7469187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Not Meeting Requirements</a:t>
            </a:r>
            <a:endParaRPr lang="en-US" altLang="en-US" sz="3200" i="1" smtClean="0">
              <a:latin typeface="Georgia" panose="02040502050405020303" pitchFamily="18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6200" cy="37258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Georgia" panose="02040502050405020303" pitchFamily="18" charset="0"/>
              </a:rPr>
              <a:t>Possible actions:</a:t>
            </a:r>
          </a:p>
          <a:p>
            <a:pPr eaLnBrk="1" hangingPunct="1"/>
            <a:r>
              <a:rPr lang="en-US" altLang="en-US" sz="2400" smtClean="0">
                <a:latin typeface="Georgia" panose="02040502050405020303" pitchFamily="18" charset="0"/>
              </a:rPr>
              <a:t>Temporarily withhold funds until requirement is met.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smtClean="0">
                <a:latin typeface="Georgia" panose="02040502050405020303" pitchFamily="18" charset="0"/>
              </a:rPr>
              <a:t>Disallow all or part of the costs of activities.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smtClean="0">
                <a:latin typeface="Georgia" panose="02040502050405020303" pitchFamily="18" charset="0"/>
              </a:rPr>
              <a:t>Suspend or terminate the grant award.</a:t>
            </a:r>
          </a:p>
        </p:txBody>
      </p:sp>
      <p:pic>
        <p:nvPicPr>
          <p:cNvPr id="51204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050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Goals of This Training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838200" y="2697163"/>
            <a:ext cx="76962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3200" b="1" dirty="0" smtClean="0">
                <a:latin typeface="Georgia" panose="02040502050405020303" pitchFamily="18" charset="0"/>
              </a:rPr>
              <a:t>Understand:</a:t>
            </a:r>
          </a:p>
          <a:p>
            <a:pPr marL="457200" indent="-457200">
              <a:spcBef>
                <a:spcPct val="50000"/>
              </a:spcBef>
              <a:buClrTx/>
              <a:buSzTx/>
              <a:defRPr/>
            </a:pPr>
            <a:r>
              <a:rPr lang="en-US" altLang="en-US" sz="3200" b="1" dirty="0" smtClean="0">
                <a:latin typeface="Georgia" panose="02040502050405020303" pitchFamily="18" charset="0"/>
              </a:rPr>
              <a:t>the grant</a:t>
            </a:r>
            <a:r>
              <a:rPr lang="en-US" altLang="en-US" sz="320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s</a:t>
            </a:r>
            <a:r>
              <a:rPr lang="en-US" altLang="en-US" sz="3200" b="1" dirty="0" smtClean="0">
                <a:latin typeface="Georgia" panose="02040502050405020303" pitchFamily="18" charset="0"/>
              </a:rPr>
              <a:t> management and reporting requirements </a:t>
            </a:r>
          </a:p>
          <a:p>
            <a:pPr marL="457200" indent="-457200">
              <a:spcBef>
                <a:spcPct val="50000"/>
              </a:spcBef>
              <a:buClrTx/>
              <a:buSzTx/>
              <a:defRPr/>
            </a:pPr>
            <a:r>
              <a:rPr lang="en-US" altLang="en-US" sz="3200" b="1" dirty="0" smtClean="0">
                <a:latin typeface="Georgia" panose="02040502050405020303" pitchFamily="18" charset="0"/>
              </a:rPr>
              <a:t>the various functions of GBIS (Grantee Budget Information System) </a:t>
            </a:r>
          </a:p>
        </p:txBody>
      </p:sp>
      <p:pic>
        <p:nvPicPr>
          <p:cNvPr id="10244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98425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Grant Termination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0"/>
            <a:ext cx="7693025" cy="36115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Reasons </a:t>
            </a:r>
            <a:r>
              <a:rPr lang="en-US" altLang="en-US" sz="2400" u="sng" dirty="0" smtClean="0">
                <a:latin typeface="Georgia" panose="02040502050405020303" pitchFamily="18" charset="0"/>
              </a:rPr>
              <a:t>may</a:t>
            </a:r>
            <a:r>
              <a:rPr lang="en-US" altLang="en-US" sz="2400" dirty="0" smtClean="0">
                <a:latin typeface="Georgia" panose="02040502050405020303" pitchFamily="18" charset="0"/>
              </a:rPr>
              <a:t> include: </a:t>
            </a:r>
          </a:p>
          <a:p>
            <a:pPr eaLnBrk="1" hangingPunct="1"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Repeated failure to submit timely expense reports, narrative reports and/or </a:t>
            </a:r>
            <a:r>
              <a:rPr lang="en-US" alt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required</a:t>
            </a:r>
            <a:r>
              <a:rPr lang="en-US" altLang="en-US" sz="2400" dirty="0" smtClean="0">
                <a:latin typeface="Georgia" panose="02040502050405020303" pitchFamily="18" charset="0"/>
              </a:rPr>
              <a:t> statistical data.</a:t>
            </a:r>
          </a:p>
          <a:p>
            <a:pPr eaLnBrk="1" hangingPunct="1">
              <a:defRPr/>
            </a:pPr>
            <a:r>
              <a:rPr lang="en-US" altLang="en-US" sz="2400" i="1" dirty="0" smtClean="0">
                <a:latin typeface="Georgia" panose="02040502050405020303" pitchFamily="18" charset="0"/>
              </a:rPr>
              <a:t>Very Poor </a:t>
            </a:r>
            <a:r>
              <a:rPr lang="en-US" altLang="en-US" sz="2400" dirty="0" smtClean="0">
                <a:latin typeface="Georgia" panose="02040502050405020303" pitchFamily="18" charset="0"/>
              </a:rPr>
              <a:t>progress towards grants goals coupled with poor efforts to rectify problems that affect the program’s capacity to reach grant goals.</a:t>
            </a:r>
          </a:p>
          <a:p>
            <a:pPr eaLnBrk="1" hangingPunct="1"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Significant program changes that dramatically alter the ability of a program to implement grant activities.</a:t>
            </a:r>
          </a:p>
        </p:txBody>
      </p:sp>
      <p:pic>
        <p:nvPicPr>
          <p:cNvPr id="53252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050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Grant Termination  </a:t>
            </a:r>
            <a:br>
              <a:rPr lang="en-US" altLang="en-US" sz="3200" smtClean="0">
                <a:latin typeface="Georgia" panose="02040502050405020303" pitchFamily="18" charset="0"/>
              </a:rPr>
            </a:br>
            <a:r>
              <a:rPr lang="en-US" altLang="en-US" sz="3200" smtClean="0">
                <a:latin typeface="Georgia" panose="02040502050405020303" pitchFamily="18" charset="0"/>
              </a:rPr>
              <a:t>(continued)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Georgia" panose="02040502050405020303" pitchFamily="18" charset="0"/>
              </a:rPr>
              <a:t>Misuse of grants funds.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Georgia" panose="02040502050405020303" pitchFamily="18" charset="0"/>
              </a:rPr>
              <a:t>Fraud involving grant funds.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Georgia" panose="02040502050405020303" pitchFamily="18" charset="0"/>
              </a:rPr>
              <a:t>Loss of membership status.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Georgia" panose="02040502050405020303" pitchFamily="18" charset="0"/>
              </a:rPr>
              <a:t>Failure to comply with grant monitoring.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  <p:pic>
        <p:nvPicPr>
          <p:cNvPr id="55300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050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722313" y="771525"/>
            <a:ext cx="6003925" cy="1187450"/>
          </a:xfrm>
        </p:spPr>
        <p:txBody>
          <a:bodyPr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3200" smtClean="0">
                <a:latin typeface="Georgia" panose="02040502050405020303" pitchFamily="18" charset="0"/>
              </a:rPr>
              <a:t>Communications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762000" y="2247900"/>
            <a:ext cx="8016875" cy="35591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 smtClean="0">
                <a:latin typeface="Georgia" panose="02040502050405020303" pitchFamily="18" charset="0"/>
              </a:rPr>
              <a:t>	</a:t>
            </a:r>
            <a:r>
              <a:rPr lang="en-US" altLang="en-US" sz="2200" smtClean="0">
                <a:latin typeface="Georgia" panose="02040502050405020303" pitchFamily="18" charset="0"/>
              </a:rPr>
              <a:t>Grants related questions such as expense reports, disbursements, grant budget adjustments and reporting requirements should be directed to the grants department.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000" b="1" smtClean="0">
                <a:latin typeface="Georgia" panose="02040502050405020303" pitchFamily="18" charset="0"/>
              </a:rPr>
              <a:t>	</a:t>
            </a:r>
            <a:r>
              <a:rPr lang="en-US" altLang="en-US" sz="2200" b="1" smtClean="0">
                <a:solidFill>
                  <a:srgbClr val="FF0000"/>
                </a:solidFill>
                <a:latin typeface="Georgia" panose="02040502050405020303" pitchFamily="18" charset="0"/>
              </a:rPr>
              <a:t>grants@casaforchildren.org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b="1" smtClean="0">
              <a:latin typeface="Georgia" panose="02040502050405020303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 smtClean="0">
                <a:latin typeface="Georgia" panose="02040502050405020303" pitchFamily="18" charset="0"/>
              </a:rPr>
              <a:t>	</a:t>
            </a:r>
            <a:r>
              <a:rPr lang="en-US" altLang="en-US" sz="2200" smtClean="0">
                <a:latin typeface="Georgia" panose="02040502050405020303" pitchFamily="18" charset="0"/>
              </a:rPr>
              <a:t>Please be sure to indicate your Grant id # (located on your T&amp;C) and program name in the subject line of the email.  This will enable the grants team to respond to your inquiry promptly.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000" b="1" smtClean="0">
              <a:latin typeface="Georgia" panose="02040502050405020303" pitchFamily="18" charset="0"/>
            </a:endParaRPr>
          </a:p>
          <a:p>
            <a:pPr eaLnBrk="1" hangingPunct="1"/>
            <a:endParaRPr lang="en-US" altLang="en-US" sz="2400" smtClean="0">
              <a:latin typeface="Georgia" panose="02040502050405020303" pitchFamily="18" charset="0"/>
            </a:endParaRPr>
          </a:p>
        </p:txBody>
      </p:sp>
      <p:pic>
        <p:nvPicPr>
          <p:cNvPr id="57348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575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822325" y="2247900"/>
            <a:ext cx="7620000" cy="4198938"/>
          </a:xfrm>
        </p:spPr>
        <p:txBody>
          <a:bodyPr anchor="ctr"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 sz="9600" smtClean="0">
                <a:latin typeface="Georgia" panose="02040502050405020303" pitchFamily="18" charset="0"/>
              </a:rPr>
              <a:t>Questions?</a:t>
            </a:r>
          </a:p>
        </p:txBody>
      </p:sp>
      <p:pic>
        <p:nvPicPr>
          <p:cNvPr id="59395" name="Picture 4" descr="casa_h_national_redblue_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575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946150" y="777875"/>
            <a:ext cx="6003925" cy="1187450"/>
          </a:xfrm>
        </p:spPr>
        <p:txBody>
          <a:bodyPr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822325" y="2247900"/>
            <a:ext cx="7620000" cy="4198938"/>
          </a:xfrm>
        </p:spPr>
        <p:txBody>
          <a:bodyPr anchor="ctr"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 sz="9600" smtClean="0">
                <a:latin typeface="Georgia" panose="02040502050405020303" pitchFamily="18" charset="0"/>
              </a:rPr>
              <a:t>Thank you for attending the training</a:t>
            </a:r>
          </a:p>
        </p:txBody>
      </p:sp>
      <p:pic>
        <p:nvPicPr>
          <p:cNvPr id="60420" name="Picture 4" descr="casa_h_national_redblue_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575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Reporting Requirements</a:t>
            </a:r>
            <a:br>
              <a:rPr lang="en-US" altLang="en-US" sz="3200" smtClean="0">
                <a:latin typeface="Georgia" panose="02040502050405020303" pitchFamily="18" charset="0"/>
              </a:rPr>
            </a:br>
            <a:r>
              <a:rPr lang="en-US" altLang="en-US" sz="3200" smtClean="0">
                <a:latin typeface="Georgia" panose="02040502050405020303" pitchFamily="18" charset="0"/>
              </a:rPr>
              <a:t>for all grantees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693025" cy="4724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400" dirty="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Expense Reports due by the 15</a:t>
            </a:r>
            <a:r>
              <a:rPr lang="en-US" altLang="en-US" sz="2400" baseline="30000" dirty="0" smtClean="0">
                <a:latin typeface="Georgia" panose="02040502050405020303" pitchFamily="18" charset="0"/>
              </a:rPr>
              <a:t>th</a:t>
            </a:r>
            <a:r>
              <a:rPr lang="en-US" altLang="en-US" sz="2400" dirty="0" smtClean="0">
                <a:latin typeface="Georgia" panose="02040502050405020303" pitchFamily="18" charset="0"/>
              </a:rPr>
              <a:t> of the month for the month prior.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Georgia" panose="02040502050405020303" pitchFamily="18" charset="0"/>
              </a:rPr>
              <a:t>Quarterly Volunteer and Children Numbers due by Jan 15, Apr 15, Jul 15 and Oct 15 depending on when the grant period starts.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Georgia" panose="02040502050405020303" pitchFamily="18" charset="0"/>
              </a:rPr>
              <a:t>6-month Narrative Report due 30 days after the 6th month of the grant period.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Georgia" panose="02040502050405020303" pitchFamily="18" charset="0"/>
              </a:rPr>
              <a:t>12-month/Final Narrative Report due 30 days after the end of the grant period.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000" dirty="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dirty="0" smtClean="0">
                <a:latin typeface="Garamond" panose="02020404030301010803" pitchFamily="18" charset="0"/>
              </a:rPr>
              <a:t>	</a:t>
            </a:r>
          </a:p>
        </p:txBody>
      </p:sp>
      <p:pic>
        <p:nvPicPr>
          <p:cNvPr id="12292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050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22313" y="93345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Georgia" panose="02040502050405020303" pitchFamily="18" charset="0"/>
              </a:rPr>
              <a:t/>
            </a:r>
            <a:br>
              <a:rPr lang="en-US" altLang="en-US" sz="2800" smtClean="0">
                <a:latin typeface="Georgia" panose="02040502050405020303" pitchFamily="18" charset="0"/>
              </a:rPr>
            </a:br>
            <a:r>
              <a:rPr lang="en-US" altLang="en-US" sz="2800" smtClean="0">
                <a:latin typeface="Georgia" panose="02040502050405020303" pitchFamily="18" charset="0"/>
              </a:rPr>
              <a:t>Additional Reporting Requirements</a:t>
            </a:r>
            <a:br>
              <a:rPr lang="en-US" altLang="en-US" sz="2800" smtClean="0">
                <a:latin typeface="Georgia" panose="02040502050405020303" pitchFamily="18" charset="0"/>
              </a:rPr>
            </a:br>
            <a:r>
              <a:rPr lang="en-US" altLang="en-US" sz="2000" smtClean="0">
                <a:latin typeface="Georgia" panose="02040502050405020303" pitchFamily="18" charset="0"/>
              </a:rPr>
              <a:t>(State Awareness and Youth Advocacy Grantees only)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32038"/>
            <a:ext cx="7693025" cy="4022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180000"/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Semiannual Grantee Reports – Data reports via </a:t>
            </a:r>
            <a:r>
              <a:rPr lang="en-US" alt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S</a:t>
            </a:r>
            <a:r>
              <a:rPr lang="en-US" altLang="en-US" sz="2400" dirty="0" smtClean="0">
                <a:latin typeface="Georgia" panose="02040502050405020303" pitchFamily="18" charset="0"/>
              </a:rPr>
              <a:t>urvey </a:t>
            </a:r>
            <a:r>
              <a:rPr lang="en-US" alt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M</a:t>
            </a:r>
            <a:r>
              <a:rPr lang="en-US" altLang="en-US" sz="2400" dirty="0" smtClean="0">
                <a:latin typeface="Georgia" panose="02040502050405020303" pitchFamily="18" charset="0"/>
              </a:rPr>
              <a:t>onkey due Jul 15 and Jan 15.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i="1" dirty="0" smtClean="0">
                <a:latin typeface="Georgia" panose="02040502050405020303" pitchFamily="18" charset="0"/>
              </a:rPr>
              <a:t>Fostering Futures </a:t>
            </a:r>
            <a:r>
              <a:rPr lang="en-US" altLang="en-US" sz="2400" dirty="0" smtClean="0">
                <a:latin typeface="Georgia" panose="02040502050405020303" pitchFamily="18" charset="0"/>
              </a:rPr>
              <a:t>Volunteer Knowledge Survey via </a:t>
            </a:r>
            <a:r>
              <a:rPr lang="en-US" alt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S</a:t>
            </a:r>
            <a:r>
              <a:rPr lang="en-US" altLang="en-US" sz="2400" dirty="0" smtClean="0">
                <a:latin typeface="Georgia" panose="02040502050405020303" pitchFamily="18" charset="0"/>
              </a:rPr>
              <a:t>urvey </a:t>
            </a:r>
            <a:r>
              <a:rPr lang="en-US" alt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M</a:t>
            </a:r>
            <a:r>
              <a:rPr lang="en-US" altLang="en-US" sz="2400" dirty="0" smtClean="0">
                <a:latin typeface="Georgia" panose="02040502050405020303" pitchFamily="18" charset="0"/>
              </a:rPr>
              <a:t>onkey. Pre and post surveys are required of all volunteers who attend the </a:t>
            </a:r>
            <a:r>
              <a:rPr lang="en-US" altLang="en-US" sz="2400" i="1" dirty="0" smtClean="0">
                <a:latin typeface="Georgia" panose="02040502050405020303" pitchFamily="18" charset="0"/>
              </a:rPr>
              <a:t>Fostering Futures </a:t>
            </a:r>
            <a:r>
              <a:rPr lang="en-US" altLang="en-US" sz="2400" dirty="0" smtClean="0">
                <a:latin typeface="Georgia" panose="02040502050405020303" pitchFamily="18" charset="0"/>
              </a:rPr>
              <a:t>training.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Youth Life Skills Assessments via </a:t>
            </a:r>
            <a:r>
              <a:rPr lang="en-US" alt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S</a:t>
            </a:r>
            <a:r>
              <a:rPr lang="en-US" altLang="en-US" sz="2400" dirty="0" smtClean="0">
                <a:latin typeface="Georgia" panose="02040502050405020303" pitchFamily="18" charset="0"/>
              </a:rPr>
              <a:t>urvey </a:t>
            </a:r>
            <a:r>
              <a:rPr lang="en-US" alt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M</a:t>
            </a:r>
            <a:r>
              <a:rPr lang="en-US" altLang="en-US" sz="2400" dirty="0" smtClean="0">
                <a:latin typeface="Georgia" panose="02040502050405020303" pitchFamily="18" charset="0"/>
              </a:rPr>
              <a:t>onkey. Pre and post surveys are required for children 14-17 years of age being served and for their volunteers.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000" dirty="0" smtClean="0">
              <a:latin typeface="Georgia" panose="02040502050405020303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>
                <a:latin typeface="Georgia" panose="02040502050405020303" pitchFamily="18" charset="0"/>
              </a:rPr>
              <a:t>Grantees should print a copy of </a:t>
            </a:r>
            <a:r>
              <a:rPr lang="en-US" altLang="en-US" sz="20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their completed </a:t>
            </a:r>
            <a:r>
              <a:rPr lang="en-US" altLang="en-US" sz="2000" dirty="0" smtClean="0">
                <a:latin typeface="Georgia" panose="02040502050405020303" pitchFamily="18" charset="0"/>
              </a:rPr>
              <a:t>survey prior to submittal for their records.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000" dirty="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dirty="0" smtClean="0">
                <a:latin typeface="Garamond" panose="02020404030301010803" pitchFamily="18" charset="0"/>
              </a:rPr>
              <a:t>	</a:t>
            </a:r>
          </a:p>
        </p:txBody>
      </p:sp>
      <p:pic>
        <p:nvPicPr>
          <p:cNvPr id="14340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15875"/>
            <a:ext cx="1646237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Program Requirements</a:t>
            </a:r>
            <a:br>
              <a:rPr lang="en-US" altLang="en-US" sz="3200" smtClean="0">
                <a:latin typeface="Georgia" panose="02040502050405020303" pitchFamily="18" charset="0"/>
              </a:rPr>
            </a:br>
            <a:r>
              <a:rPr lang="en-US" altLang="en-US" sz="3200" smtClean="0">
                <a:latin typeface="Georgia" panose="02040502050405020303" pitchFamily="18" charset="0"/>
              </a:rPr>
              <a:t>for all grantees/members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32038"/>
            <a:ext cx="8199438" cy="42973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6-month Survey due </a:t>
            </a:r>
            <a:r>
              <a:rPr lang="en-US" alt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typically</a:t>
            </a:r>
            <a:r>
              <a:rPr lang="en-US" alt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400" dirty="0" smtClean="0">
                <a:latin typeface="Georgia" panose="02040502050405020303" pitchFamily="18" charset="0"/>
              </a:rPr>
              <a:t>3</a:t>
            </a:r>
            <a:r>
              <a:rPr lang="en-US" altLang="en-US" sz="2400" baseline="30000" dirty="0" smtClean="0">
                <a:latin typeface="Georgia" panose="02040502050405020303" pitchFamily="18" charset="0"/>
              </a:rPr>
              <a:t>rd</a:t>
            </a:r>
            <a:r>
              <a:rPr lang="en-US" altLang="en-US" sz="2400" dirty="0" smtClean="0">
                <a:latin typeface="Georgia" panose="02040502050405020303" pitchFamily="18" charset="0"/>
              </a:rPr>
              <a:t> week in Jan and Jul.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000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Annual Survey due end of 1</a:t>
            </a:r>
            <a:r>
              <a:rPr lang="en-US" altLang="en-US" sz="2400" baseline="30000" dirty="0" smtClean="0">
                <a:latin typeface="Georgia" panose="02040502050405020303" pitchFamily="18" charset="0"/>
              </a:rPr>
              <a:t>st</a:t>
            </a:r>
            <a:r>
              <a:rPr lang="en-US" altLang="en-US" sz="2400" dirty="0" smtClean="0">
                <a:latin typeface="Georgia" panose="02040502050405020303" pitchFamily="18" charset="0"/>
              </a:rPr>
              <a:t> quarter of subsequent year.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000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Maintaining National CASA Membership.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000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Technological capacity to communicate with National CASA.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000" dirty="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Georgia" panose="02040502050405020303" pitchFamily="18" charset="0"/>
              </a:rPr>
              <a:t>Comply with National CASA Standards.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000" dirty="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dirty="0" smtClean="0">
                <a:latin typeface="Garamond" panose="02020404030301010803" pitchFamily="18" charset="0"/>
              </a:rPr>
              <a:t>	</a:t>
            </a:r>
          </a:p>
        </p:txBody>
      </p:sp>
      <p:pic>
        <p:nvPicPr>
          <p:cNvPr id="16388" name="Picture 4" descr="casa_h_national_redblue_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-25400"/>
            <a:ext cx="2557462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469188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Georgia" panose="02040502050405020303" pitchFamily="18" charset="0"/>
              </a:rPr>
              <a:t>Unallowable Costs </a:t>
            </a:r>
            <a:endParaRPr lang="en-US" altLang="en-US" sz="3200" i="1" smtClean="0">
              <a:latin typeface="Georgia" panose="02040502050405020303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3733800" cy="34448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000" dirty="0" smtClean="0">
                <a:latin typeface="Georgia" panose="02040502050405020303" pitchFamily="18" charset="0"/>
              </a:rPr>
              <a:t>Bad debts</a:t>
            </a:r>
          </a:p>
          <a:p>
            <a:pPr eaLnBrk="1" hangingPunct="1">
              <a:defRPr/>
            </a:pPr>
            <a:r>
              <a:rPr lang="en-US" altLang="en-US" sz="2000" dirty="0" smtClean="0">
                <a:latin typeface="Georgia" panose="02040502050405020303" pitchFamily="18" charset="0"/>
              </a:rPr>
              <a:t>Bonuses</a:t>
            </a:r>
          </a:p>
          <a:p>
            <a:pPr eaLnBrk="1" hangingPunct="1">
              <a:defRPr/>
            </a:pPr>
            <a:r>
              <a:rPr lang="en-US" altLang="en-US" sz="2000" dirty="0" smtClean="0">
                <a:latin typeface="Georgia" panose="02040502050405020303" pitchFamily="18" charset="0"/>
              </a:rPr>
              <a:t>Capital improvements</a:t>
            </a:r>
          </a:p>
          <a:p>
            <a:pPr eaLnBrk="1" hangingPunct="1">
              <a:defRPr/>
            </a:pPr>
            <a:r>
              <a:rPr lang="en-US" altLang="en-US" sz="2000" dirty="0" smtClean="0">
                <a:latin typeface="Georgia" panose="02040502050405020303" pitchFamily="18" charset="0"/>
              </a:rPr>
              <a:t>Commissions</a:t>
            </a:r>
          </a:p>
          <a:p>
            <a:pPr eaLnBrk="1" hangingPunct="1">
              <a:defRPr/>
            </a:pPr>
            <a:r>
              <a:rPr lang="en-US" altLang="en-US" sz="2000" dirty="0" smtClean="0">
                <a:latin typeface="Georgia" panose="02040502050405020303" pitchFamily="18" charset="0"/>
              </a:rPr>
              <a:t>Contingencies</a:t>
            </a:r>
          </a:p>
          <a:p>
            <a:pPr eaLnBrk="1" hangingPunct="1">
              <a:defRPr/>
            </a:pPr>
            <a:r>
              <a:rPr lang="en-US" altLang="en-US" sz="2000" dirty="0" smtClean="0">
                <a:latin typeface="Georgia" panose="02040502050405020303" pitchFamily="18" charset="0"/>
              </a:rPr>
              <a:t>Contributions and donations</a:t>
            </a:r>
          </a:p>
          <a:p>
            <a:pPr eaLnBrk="1" hangingPunct="1">
              <a:defRPr/>
            </a:pPr>
            <a:r>
              <a:rPr lang="en-US" altLang="en-US" sz="2000" dirty="0" smtClean="0">
                <a:latin typeface="Georgia" panose="02040502050405020303" pitchFamily="18" charset="0"/>
              </a:rPr>
              <a:t>Entertainment</a:t>
            </a:r>
          </a:p>
          <a:p>
            <a:pPr eaLnBrk="1" hangingPunct="1">
              <a:defRPr/>
            </a:pPr>
            <a:r>
              <a:rPr lang="en-US" altLang="en-US" sz="2000" dirty="0" smtClean="0">
                <a:latin typeface="Georgia" panose="02040502050405020303" pitchFamily="18" charset="0"/>
              </a:rPr>
              <a:t>Fine, penalties and interest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400" dirty="0" smtClean="0"/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4648200" y="2324100"/>
            <a:ext cx="40386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000" dirty="0">
                <a:latin typeface="Georgia" panose="02040502050405020303" pitchFamily="18" charset="0"/>
              </a:rPr>
              <a:t>Food and beverages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000" dirty="0">
                <a:latin typeface="Georgia" panose="02040502050405020303" pitchFamily="18" charset="0"/>
              </a:rPr>
              <a:t>Fundraising events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000" dirty="0">
                <a:latin typeface="Georgia" panose="02040502050405020303" pitchFamily="18" charset="0"/>
              </a:rPr>
              <a:t>Incorporation costs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000" dirty="0">
                <a:latin typeface="Georgia" panose="02040502050405020303" pitchFamily="18" charset="0"/>
              </a:rPr>
              <a:t>In-person meetings (except some trainings)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000" dirty="0">
                <a:latin typeface="Georgia" panose="02040502050405020303" pitchFamily="18" charset="0"/>
              </a:rPr>
              <a:t>Lobbying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000" dirty="0">
                <a:latin typeface="Georgia" panose="02040502050405020303" pitchFamily="18" charset="0"/>
              </a:rPr>
              <a:t>Pre-award costs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000" dirty="0">
                <a:latin typeface="Georgia" panose="02040502050405020303" pitchFamily="18" charset="0"/>
              </a:rPr>
              <a:t>Recognition events and items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000" dirty="0">
                <a:latin typeface="Georgia" panose="02040502050405020303" pitchFamily="18" charset="0"/>
              </a:rPr>
              <a:t>Social activities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000" dirty="0">
                <a:latin typeface="Georgia" panose="02040502050405020303" pitchFamily="18" charset="0"/>
              </a:rPr>
              <a:t>Staff serving on cases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sz="2400" dirty="0">
              <a:latin typeface="+mn-lt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876300" y="5957888"/>
            <a:ext cx="75438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1800" b="1" i="1">
                <a:latin typeface="Garamond" panose="02020404030301010803" pitchFamily="18" charset="0"/>
              </a:rPr>
              <a:t>Circular A-122: </a:t>
            </a:r>
            <a:r>
              <a:rPr lang="en-US" altLang="en-US" sz="1700" b="1" i="1">
                <a:latin typeface="Garamond" panose="02020404030301010803" pitchFamily="18" charset="0"/>
              </a:rPr>
              <a:t>Cost Principles for Non-Profit Organizations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1700" b="1" i="1">
                <a:solidFill>
                  <a:schemeClr val="tx2"/>
                </a:solidFill>
                <a:latin typeface="Garamond" panose="02020404030301010803" pitchFamily="18" charset="0"/>
                <a:hlinkClick r:id="rId3"/>
              </a:rPr>
              <a:t>https://www.whitehouse.gov/sites/whitehouse.gov/files/omb/circulars/A122/a122_2004.pdf</a:t>
            </a:r>
            <a:endParaRPr lang="en-US" altLang="en-US" sz="1700" b="1" i="1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endParaRPr lang="en-US" altLang="en-US" sz="1700" b="1" i="1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pic>
        <p:nvPicPr>
          <p:cNvPr id="18438" name="Picture 4" descr="casa_h_national_redblue_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050"/>
            <a:ext cx="2667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>
                <a:latin typeface="Georgia" panose="02040502050405020303" pitchFamily="18" charset="0"/>
              </a:rPr>
              <a:t>Unallowable Costs - Example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2332038"/>
            <a:ext cx="7693025" cy="28336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en-US" sz="2400" b="1" dirty="0" smtClean="0">
                <a:latin typeface="Georgia" panose="02040502050405020303" pitchFamily="18" charset="0"/>
              </a:rPr>
              <a:t>Question:</a:t>
            </a:r>
            <a:r>
              <a:rPr lang="en-US" altLang="en-US" sz="2400" dirty="0" smtClean="0">
                <a:latin typeface="Georgia" panose="02040502050405020303" pitchFamily="18" charset="0"/>
              </a:rPr>
              <a:t> Can we take our volunteers to a baseball 		         game?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altLang="en-US" sz="2400" dirty="0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en-US" sz="2400" b="1" dirty="0" smtClean="0">
                <a:latin typeface="Georgia" panose="02040502050405020303" pitchFamily="18" charset="0"/>
              </a:rPr>
              <a:t>Answer:</a:t>
            </a:r>
            <a:r>
              <a:rPr lang="en-US" altLang="en-US" sz="2400" dirty="0" smtClean="0">
                <a:latin typeface="Georgia" panose="02040502050405020303" pitchFamily="18" charset="0"/>
              </a:rPr>
              <a:t> No, not with federal </a:t>
            </a:r>
            <a:r>
              <a:rPr lang="en-US" alt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funds</a:t>
            </a:r>
            <a:r>
              <a:rPr lang="en-US" altLang="en-US" sz="2400" dirty="0" smtClean="0">
                <a:latin typeface="Georgia" panose="02040502050405020303" pitchFamily="18" charset="0"/>
              </a:rPr>
              <a:t>; a baseball 		      game would be considered entertainment.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>
                <a:latin typeface="Georgia" panose="02040502050405020303" pitchFamily="18" charset="0"/>
              </a:rPr>
              <a:t>Unallowable Costs - Example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2895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z="2400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smtClean="0">
                <a:latin typeface="Georgia" panose="02040502050405020303" pitchFamily="18" charset="0"/>
              </a:rPr>
              <a:t>Question: </a:t>
            </a:r>
            <a:r>
              <a:rPr lang="en-US" altLang="en-US" sz="2400" smtClean="0">
                <a:latin typeface="Georgia" panose="02040502050405020303" pitchFamily="18" charset="0"/>
              </a:rPr>
              <a:t>Can we pay for a writer to create 			          fundraising letters to send to donors?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smtClean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smtClean="0">
                <a:latin typeface="Georgia" panose="02040502050405020303" pitchFamily="18" charset="0"/>
              </a:rPr>
              <a:t>Answer:</a:t>
            </a:r>
            <a:r>
              <a:rPr lang="en-US" altLang="en-US" sz="2400" smtClean="0">
                <a:latin typeface="Georgia" panose="02040502050405020303" pitchFamily="18" charset="0"/>
              </a:rPr>
              <a:t> No, not with federal funds but you can use  	   	      grant funds to send a staff person to a grant   	      writing class.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heme/theme1.xml><?xml version="1.0" encoding="utf-8"?>
<a:theme xmlns:a="http://schemas.openxmlformats.org/drawingml/2006/main" name="Capsules">
  <a:themeElements>
    <a:clrScheme name="Capsules 13">
      <a:dk1>
        <a:srgbClr val="003366"/>
      </a:dk1>
      <a:lt1>
        <a:srgbClr val="FFFFFF"/>
      </a:lt1>
      <a:dk2>
        <a:srgbClr val="003399"/>
      </a:dk2>
      <a:lt2>
        <a:srgbClr val="666699"/>
      </a:lt2>
      <a:accent1>
        <a:srgbClr val="33CCCC"/>
      </a:accent1>
      <a:accent2>
        <a:srgbClr val="5A6B9A"/>
      </a:accent2>
      <a:accent3>
        <a:srgbClr val="FFFFFF"/>
      </a:accent3>
      <a:accent4>
        <a:srgbClr val="002A56"/>
      </a:accent4>
      <a:accent5>
        <a:srgbClr val="ADE2E2"/>
      </a:accent5>
      <a:accent6>
        <a:srgbClr val="51608B"/>
      </a:accent6>
      <a:hlink>
        <a:srgbClr val="D52D00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F3012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DC0124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5A6B9A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51608B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003366"/>
        </a:dk1>
        <a:lt1>
          <a:srgbClr val="FFFFFF"/>
        </a:lt1>
        <a:dk2>
          <a:srgbClr val="003399"/>
        </a:dk2>
        <a:lt2>
          <a:srgbClr val="666699"/>
        </a:lt2>
        <a:accent1>
          <a:srgbClr val="33CCCC"/>
        </a:accent1>
        <a:accent2>
          <a:srgbClr val="5A6B9A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51608B"/>
        </a:accent6>
        <a:hlink>
          <a:srgbClr val="FF3300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003366"/>
        </a:dk1>
        <a:lt1>
          <a:srgbClr val="FFFFFF"/>
        </a:lt1>
        <a:dk2>
          <a:srgbClr val="003399"/>
        </a:dk2>
        <a:lt2>
          <a:srgbClr val="666699"/>
        </a:lt2>
        <a:accent1>
          <a:srgbClr val="33CCCC"/>
        </a:accent1>
        <a:accent2>
          <a:srgbClr val="5A6B9A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51608B"/>
        </a:accent6>
        <a:hlink>
          <a:srgbClr val="EC2D00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003366"/>
        </a:dk1>
        <a:lt1>
          <a:srgbClr val="FFFFFF"/>
        </a:lt1>
        <a:dk2>
          <a:srgbClr val="003399"/>
        </a:dk2>
        <a:lt2>
          <a:srgbClr val="666699"/>
        </a:lt2>
        <a:accent1>
          <a:srgbClr val="33CCCC"/>
        </a:accent1>
        <a:accent2>
          <a:srgbClr val="5A6B9A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51608B"/>
        </a:accent6>
        <a:hlink>
          <a:srgbClr val="D52D00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3151</TotalTime>
  <Words>2347</Words>
  <Application>Microsoft Office PowerPoint</Application>
  <PresentationFormat>On-screen Show (4:3)</PresentationFormat>
  <Paragraphs>572</Paragraphs>
  <Slides>34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Wingdings</vt:lpstr>
      <vt:lpstr>Times New Roman</vt:lpstr>
      <vt:lpstr>Georgia</vt:lpstr>
      <vt:lpstr>Garamond</vt:lpstr>
      <vt:lpstr>Calibri</vt:lpstr>
      <vt:lpstr>Capsules</vt:lpstr>
      <vt:lpstr>The National CASA Association  Grants Management Training A Training for National CASA Grantees</vt:lpstr>
      <vt:lpstr>Presenter:</vt:lpstr>
      <vt:lpstr>Goals of This Training</vt:lpstr>
      <vt:lpstr>Reporting Requirements for all grantees </vt:lpstr>
      <vt:lpstr> Additional Reporting Requirements (State Awareness and Youth Advocacy Grantees only) </vt:lpstr>
      <vt:lpstr>Program Requirements for all grantees/members</vt:lpstr>
      <vt:lpstr>Unallowable Costs </vt:lpstr>
      <vt:lpstr>Unallowable Costs - Example</vt:lpstr>
      <vt:lpstr>Unallowable Costs - Example</vt:lpstr>
      <vt:lpstr>  Grantee Budget  Information System (GBIS)</vt:lpstr>
      <vt:lpstr>   Expense Reports When are they due?</vt:lpstr>
      <vt:lpstr>Grant Disbursements</vt:lpstr>
      <vt:lpstr>What’s wrong with this picture?</vt:lpstr>
      <vt:lpstr>Actual Costs Typically Vary by Month</vt:lpstr>
      <vt:lpstr>Cash on Hand</vt:lpstr>
      <vt:lpstr>Cash on Hand - Example</vt:lpstr>
      <vt:lpstr>Suspension of Disbursements</vt:lpstr>
      <vt:lpstr>Quarterly New Volunteer and Children Numbers</vt:lpstr>
      <vt:lpstr>  Narrative Reports</vt:lpstr>
      <vt:lpstr>Semi-annual grantee report  (State Awareness and Youth Advocacy Grantees only) </vt:lpstr>
      <vt:lpstr>Access to GBIS</vt:lpstr>
      <vt:lpstr>Other Possible Grant Requirements </vt:lpstr>
      <vt:lpstr>Accountability Calls (Monitoring)</vt:lpstr>
      <vt:lpstr>Desk Audits (Monitoring)</vt:lpstr>
      <vt:lpstr>On-Site Visits (Monitoring)</vt:lpstr>
      <vt:lpstr>On-Site Visits (continued)</vt:lpstr>
      <vt:lpstr>Six-month Survey (OJJDP Data Report)</vt:lpstr>
      <vt:lpstr> Annual Survey</vt:lpstr>
      <vt:lpstr>Not Meeting Requirements</vt:lpstr>
      <vt:lpstr>Grant Termination</vt:lpstr>
      <vt:lpstr>Grant Termination   (continued)</vt:lpstr>
      <vt:lpstr> Communications</vt:lpstr>
      <vt:lpstr>PowerPoint Presentation</vt:lpstr>
      <vt:lpstr> </vt:lpstr>
    </vt:vector>
  </TitlesOfParts>
  <Company>National CASA Association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CASA 2006 Grant Application Training New Program Development &amp; Program Expansion Grant Applications</dc:title>
  <dc:creator>annam</dc:creator>
  <cp:lastModifiedBy>Coral Edward</cp:lastModifiedBy>
  <cp:revision>228</cp:revision>
  <cp:lastPrinted>2018-04-09T18:25:57Z</cp:lastPrinted>
  <dcterms:created xsi:type="dcterms:W3CDTF">2005-12-08T22:46:38Z</dcterms:created>
  <dcterms:modified xsi:type="dcterms:W3CDTF">2018-04-20T20:46:27Z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